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71" r:id="rId2"/>
    <p:sldId id="272" r:id="rId3"/>
    <p:sldId id="273" r:id="rId4"/>
    <p:sldId id="268" r:id="rId5"/>
    <p:sldId id="274" r:id="rId6"/>
    <p:sldId id="275" r:id="rId7"/>
    <p:sldId id="301" r:id="rId8"/>
    <p:sldId id="276" r:id="rId9"/>
    <p:sldId id="277" r:id="rId10"/>
    <p:sldId id="297" r:id="rId11"/>
    <p:sldId id="298" r:id="rId12"/>
    <p:sldId id="302" r:id="rId13"/>
    <p:sldId id="303" r:id="rId14"/>
    <p:sldId id="314" r:id="rId15"/>
    <p:sldId id="304" r:id="rId16"/>
    <p:sldId id="305" r:id="rId17"/>
    <p:sldId id="307" r:id="rId18"/>
    <p:sldId id="306" r:id="rId19"/>
    <p:sldId id="278" r:id="rId20"/>
    <p:sldId id="279" r:id="rId21"/>
    <p:sldId id="280" r:id="rId22"/>
    <p:sldId id="281" r:id="rId23"/>
    <p:sldId id="282" r:id="rId24"/>
    <p:sldId id="283" r:id="rId25"/>
    <p:sldId id="284" r:id="rId26"/>
    <p:sldId id="285" r:id="rId27"/>
    <p:sldId id="286" r:id="rId28"/>
    <p:sldId id="308" r:id="rId29"/>
    <p:sldId id="287" r:id="rId30"/>
    <p:sldId id="288" r:id="rId31"/>
    <p:sldId id="289" r:id="rId32"/>
    <p:sldId id="290" r:id="rId33"/>
    <p:sldId id="292" r:id="rId34"/>
    <p:sldId id="291" r:id="rId35"/>
    <p:sldId id="293" r:id="rId36"/>
    <p:sldId id="294" r:id="rId37"/>
    <p:sldId id="295" r:id="rId38"/>
    <p:sldId id="310" r:id="rId39"/>
    <p:sldId id="311" r:id="rId40"/>
    <p:sldId id="312" r:id="rId41"/>
    <p:sldId id="313" r:id="rId42"/>
  </p:sldIdLst>
  <p:sldSz cx="9144000" cy="6858000" type="screen4x3"/>
  <p:notesSz cx="7010400" cy="92964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323" autoAdjust="0"/>
  </p:normalViewPr>
  <p:slideViewPr>
    <p:cSldViewPr snapToGrid="0">
      <p:cViewPr varScale="1">
        <p:scale>
          <a:sx n="63" d="100"/>
          <a:sy n="63" d="100"/>
        </p:scale>
        <p:origin x="-33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1806" y="-90"/>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7FFE1F-9935-41CD-AE5A-3370DAA32E9F}" type="datetimeFigureOut">
              <a:rPr lang="en-US" smtClean="0"/>
              <a:t>12/1/2015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E0D072B-3B58-40F0-A3AB-077BDD3F9FCF}" type="slidenum">
              <a:rPr lang="en-US" smtClean="0"/>
              <a:t>‹#›</a:t>
            </a:fld>
            <a:endParaRPr lang="en-US" dirty="0"/>
          </a:p>
        </p:txBody>
      </p:sp>
    </p:spTree>
    <p:extLst>
      <p:ext uri="{BB962C8B-B14F-4D97-AF65-F5344CB8AC3E}">
        <p14:creationId xmlns:p14="http://schemas.microsoft.com/office/powerpoint/2010/main" val="1361887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GB" dirty="0"/>
          </a:p>
        </p:txBody>
      </p:sp>
      <p:sp>
        <p:nvSpPr>
          <p:cNvPr id="307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GB"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C93EE67A-CD24-4652-A6C2-A0EDE685D1DD}" type="slidenum">
              <a:rPr lang="en-GB" altLang="en-US"/>
              <a:pPr>
                <a:defRPr/>
              </a:pPr>
              <a:t>‹#›</a:t>
            </a:fld>
            <a:endParaRPr lang="en-GB" altLang="en-US" dirty="0"/>
          </a:p>
        </p:txBody>
      </p:sp>
    </p:spTree>
    <p:extLst>
      <p:ext uri="{BB962C8B-B14F-4D97-AF65-F5344CB8AC3E}">
        <p14:creationId xmlns:p14="http://schemas.microsoft.com/office/powerpoint/2010/main" val="3680717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the attendees and introduce HCC staff members who are co-presenting. Let attendees know that a copy of the presentation is in their folder, as well as additional information which you may refer to during the presentation. Also note that an evaluation form is included in the folder and that we would appreciate it if they take the time to complete it. </a:t>
            </a:r>
          </a:p>
          <a:p>
            <a:endParaRPr lang="en-US" dirty="0" smtClean="0"/>
          </a:p>
          <a:p>
            <a:r>
              <a:rPr lang="en-US" dirty="0" smtClean="0"/>
              <a:t>You may want to ask how many seniors and juniors (students and/or parents) are in attendance so that you can tailor the presentation to both, if need be.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a:t>
            </a:fld>
            <a:endParaRPr lang="en-GB" altLang="en-US" dirty="0"/>
          </a:p>
        </p:txBody>
      </p:sp>
    </p:spTree>
    <p:extLst>
      <p:ext uri="{BB962C8B-B14F-4D97-AF65-F5344CB8AC3E}">
        <p14:creationId xmlns:p14="http://schemas.microsoft.com/office/powerpoint/2010/main" val="3787888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complete the FAFSA, you will be asked questions to determine if the student is a dependent student or an independent student. </a:t>
            </a:r>
          </a:p>
          <a:p>
            <a:endParaRPr lang="en-US" dirty="0"/>
          </a:p>
          <a:p>
            <a:r>
              <a:rPr lang="en-US" dirty="0" smtClean="0"/>
              <a:t>This flow chart, which is in your folder, will help you determine if a student is dependent or independent. If the student answers no to all of the questions then they are a dependent student. Dependent students must include their parent’s information even if they don’t live in their parent’s household.</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10</a:t>
            </a:fld>
            <a:endParaRPr lang="en-GB" altLang="en-US" dirty="0"/>
          </a:p>
        </p:txBody>
      </p:sp>
    </p:spTree>
    <p:extLst>
      <p:ext uri="{BB962C8B-B14F-4D97-AF65-F5344CB8AC3E}">
        <p14:creationId xmlns:p14="http://schemas.microsoft.com/office/powerpoint/2010/main" val="277329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Dependent students must  provide their parent’s information including:</a:t>
            </a:r>
          </a:p>
          <a:p>
            <a:endParaRPr lang="en-US" dirty="0" smtClean="0"/>
          </a:p>
          <a:p>
            <a:r>
              <a:rPr lang="en-US" dirty="0" smtClean="0"/>
              <a:t>Tax, income, and other financial information</a:t>
            </a:r>
          </a:p>
          <a:p>
            <a:r>
              <a:rPr lang="en-US" dirty="0" smtClean="0"/>
              <a:t>Dislocated worker status</a:t>
            </a:r>
          </a:p>
          <a:p>
            <a:r>
              <a:rPr lang="en-US" dirty="0" smtClean="0"/>
              <a:t>Receipt of federal means-tested benefits</a:t>
            </a:r>
          </a:p>
          <a:p>
            <a:r>
              <a:rPr lang="en-US" dirty="0" smtClean="0"/>
              <a:t>Assets</a:t>
            </a:r>
          </a:p>
          <a:p>
            <a:r>
              <a:rPr lang="en-US" dirty="0" smtClean="0"/>
              <a:t>Untaxed income</a:t>
            </a:r>
          </a:p>
          <a:p>
            <a:endParaRPr lang="en-US" dirty="0" smtClean="0"/>
          </a:p>
          <a:p>
            <a:r>
              <a:rPr lang="en-US" dirty="0" smtClean="0"/>
              <a:t>If your parents are divorced or separated, you will use the parent’s income with whom you live with more than 50% of the year. If the parent you live with is remarried you will need to include your step-parent’s information as well. </a:t>
            </a:r>
          </a:p>
          <a:p>
            <a:endParaRPr lang="en-US" dirty="0" smtClean="0"/>
          </a:p>
          <a:p>
            <a:r>
              <a:rPr lang="en-US" dirty="0" smtClean="0"/>
              <a:t>Leaving out or misrepresenting information will likely slow down the processing of your financial aid, so please be as accurate as possible. </a:t>
            </a:r>
          </a:p>
          <a:p>
            <a:endParaRPr lang="en-US" dirty="0" smtClean="0"/>
          </a:p>
          <a:p>
            <a:r>
              <a:rPr lang="en-US" b="1" dirty="0" smtClean="0"/>
              <a:t>Please note, some private colleges will require you to provide additional financial information on a form called the CSS Profile.  About 300 private colleges are using this form to determine eligibility for need based institutional aid.</a:t>
            </a:r>
          </a:p>
          <a:p>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11</a:t>
            </a:fld>
            <a:endParaRPr lang="en-GB" altLang="en-US" dirty="0"/>
          </a:p>
        </p:txBody>
      </p:sp>
    </p:spTree>
    <p:extLst>
      <p:ext uri="{BB962C8B-B14F-4D97-AF65-F5344CB8AC3E}">
        <p14:creationId xmlns:p14="http://schemas.microsoft.com/office/powerpoint/2010/main" val="376171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IRS Data Retrieval tool when completing the FAFSA will make the process less time consuming because the IRS will transfer tax information directly onto the FAFSA for you. This will also eliminate the need to order an IRS Tax Transcript, a requirement for many students whose information needs to be verified.</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12</a:t>
            </a:fld>
            <a:endParaRPr lang="en-GB" altLang="en-US" dirty="0"/>
          </a:p>
        </p:txBody>
      </p:sp>
    </p:spTree>
    <p:extLst>
      <p:ext uri="{BB962C8B-B14F-4D97-AF65-F5344CB8AC3E}">
        <p14:creationId xmlns:p14="http://schemas.microsoft.com/office/powerpoint/2010/main" val="133155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FAFSA application process, the student and, if married, their spouse will be asked</a:t>
            </a:r>
            <a:r>
              <a:rPr lang="en-US" baseline="0" dirty="0" smtClean="0"/>
              <a:t> to provide the following information:</a:t>
            </a:r>
          </a:p>
          <a:p>
            <a:endParaRPr lang="en-US" baseline="0" dirty="0" smtClean="0"/>
          </a:p>
          <a:p>
            <a:r>
              <a:rPr lang="en-US" baseline="0" dirty="0" smtClean="0"/>
              <a:t>Tax, income and other financial information</a:t>
            </a:r>
          </a:p>
          <a:p>
            <a:r>
              <a:rPr lang="en-US" baseline="0" dirty="0" smtClean="0"/>
              <a:t>Dislocated worker status</a:t>
            </a:r>
          </a:p>
          <a:p>
            <a:r>
              <a:rPr lang="en-US" baseline="0" dirty="0" smtClean="0"/>
              <a:t>Receipt of federal means-tested benefits</a:t>
            </a:r>
          </a:p>
          <a:p>
            <a:r>
              <a:rPr lang="en-US" baseline="0" dirty="0" smtClean="0"/>
              <a:t>Assets</a:t>
            </a:r>
          </a:p>
          <a:p>
            <a:r>
              <a:rPr lang="en-US" baseline="0" dirty="0" smtClean="0"/>
              <a:t>Untaxed Income</a:t>
            </a:r>
          </a:p>
          <a:p>
            <a:endParaRPr lang="en-US" baseline="0" dirty="0" smtClean="0"/>
          </a:p>
          <a:p>
            <a:r>
              <a:rPr lang="en-US" baseline="0" dirty="0" smtClean="0"/>
              <a:t>If you’re unsure of what the form is asking for, there is a helpful hints box to the right of each question which will explain in more detail what is being requested.</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13</a:t>
            </a:fld>
            <a:endParaRPr lang="en-GB" altLang="en-US" dirty="0"/>
          </a:p>
        </p:txBody>
      </p:sp>
    </p:spTree>
    <p:extLst>
      <p:ext uri="{BB962C8B-B14F-4D97-AF65-F5344CB8AC3E}">
        <p14:creationId xmlns:p14="http://schemas.microsoft.com/office/powerpoint/2010/main" val="319489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Dependent students will need to provide their parents information, including:</a:t>
            </a:r>
          </a:p>
          <a:p>
            <a:endParaRPr lang="en-US" dirty="0" smtClean="0"/>
          </a:p>
          <a:p>
            <a:r>
              <a:rPr lang="en-US" dirty="0" smtClean="0"/>
              <a:t>Parent marital status - include both parents if they are married or live together</a:t>
            </a:r>
          </a:p>
          <a:p>
            <a:r>
              <a:rPr lang="en-US" dirty="0" smtClean="0"/>
              <a:t>                               - include your step parent if the parent you live with is remarried </a:t>
            </a:r>
          </a:p>
          <a:p>
            <a:endParaRPr lang="en-US" dirty="0" smtClean="0"/>
          </a:p>
          <a:p>
            <a:r>
              <a:rPr lang="en-US" dirty="0" smtClean="0"/>
              <a:t>Parents tax, income and other financial information</a:t>
            </a:r>
          </a:p>
          <a:p>
            <a:r>
              <a:rPr lang="en-US" dirty="0" smtClean="0"/>
              <a:t>Dislocated worker status</a:t>
            </a:r>
          </a:p>
          <a:p>
            <a:r>
              <a:rPr lang="en-US" dirty="0" smtClean="0"/>
              <a:t>Receipt of federal means-tested benefits</a:t>
            </a:r>
          </a:p>
          <a:p>
            <a:r>
              <a:rPr lang="en-US" dirty="0" smtClean="0"/>
              <a:t>Assets</a:t>
            </a:r>
          </a:p>
          <a:p>
            <a:r>
              <a:rPr lang="en-US" dirty="0" smtClean="0"/>
              <a:t>Untaxed income</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14</a:t>
            </a:fld>
            <a:endParaRPr lang="en-GB" altLang="en-US" dirty="0"/>
          </a:p>
        </p:txBody>
      </p:sp>
    </p:spTree>
    <p:extLst>
      <p:ext uri="{BB962C8B-B14F-4D97-AF65-F5344CB8AC3E}">
        <p14:creationId xmlns:p14="http://schemas.microsoft.com/office/powerpoint/2010/main" val="4211156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want to be very careful when completing the FAFSA, but sometimes errors occur. Some common errors are listed here. Errors can cause the process to take much longer, so accuracy is key.</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15</a:t>
            </a:fld>
            <a:endParaRPr lang="en-GB" altLang="en-US" dirty="0"/>
          </a:p>
        </p:txBody>
      </p:sp>
    </p:spTree>
    <p:extLst>
      <p:ext uri="{BB962C8B-B14F-4D97-AF65-F5344CB8AC3E}">
        <p14:creationId xmlns:p14="http://schemas.microsoft.com/office/powerpoint/2010/main" val="200673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Signatures are required when submitting your FAFSA. When completing the FAFSA online you will use your FSA ID as your signature. If you’re dependent your parent must also sign with their own FSA ID.   </a:t>
            </a:r>
          </a:p>
          <a:p>
            <a:endParaRPr lang="en-US" dirty="0"/>
          </a:p>
          <a:p>
            <a:r>
              <a:rPr lang="en-US" dirty="0" smtClean="0"/>
              <a:t>You may also choose to print the signature page from the online FAFSA, or complete a paper FAFSA, but either of these choices will take longer to process. It’s best to complete the FAFSA online and sign with the FSA ID, when possible.</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16</a:t>
            </a:fld>
            <a:endParaRPr lang="en-GB" altLang="en-US" dirty="0"/>
          </a:p>
        </p:txBody>
      </p:sp>
    </p:spTree>
    <p:extLst>
      <p:ext uri="{BB962C8B-B14F-4D97-AF65-F5344CB8AC3E}">
        <p14:creationId xmlns:p14="http://schemas.microsoft.com/office/powerpoint/2010/main" val="203835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 error has been made on your FAFSA you may return to the online application to make corrections. Go back to FAFSA.gov, make the correction, then be sure to sign the corrected FAFSA using your FSA ID. Make sure the parent signs with their FSA ID as well, if the student is dependent.</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17</a:t>
            </a:fld>
            <a:endParaRPr lang="en-GB" altLang="en-US" dirty="0"/>
          </a:p>
        </p:txBody>
      </p:sp>
    </p:spTree>
    <p:extLst>
      <p:ext uri="{BB962C8B-B14F-4D97-AF65-F5344CB8AC3E}">
        <p14:creationId xmlns:p14="http://schemas.microsoft.com/office/powerpoint/2010/main" val="2649761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FAFSA is submitted you will receive an email from the Department of Education indicating that it’s been received. Your EFC will be included.</a:t>
            </a:r>
          </a:p>
          <a:p>
            <a:endParaRPr lang="en-US" dirty="0" smtClean="0"/>
          </a:p>
          <a:p>
            <a:r>
              <a:rPr lang="en-US" dirty="0" smtClean="0"/>
              <a:t>Your information will also be sent to the schools you listed on your FAFSA. Once received by the schools, you will either receive communication that additional information is needed or you will receive an award notification.</a:t>
            </a:r>
          </a:p>
          <a:p>
            <a:endParaRPr lang="en-US" dirty="0" smtClean="0"/>
          </a:p>
          <a:p>
            <a:r>
              <a:rPr lang="en-US" dirty="0" smtClean="0"/>
              <a:t>If you receive communication that additional information is being requested, you will need to submit the information before your award can be processed. Please make sure to respond as quickly as possible to any requests.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18</a:t>
            </a:fld>
            <a:endParaRPr lang="en-GB" altLang="en-US" dirty="0"/>
          </a:p>
        </p:txBody>
      </p:sp>
    </p:spTree>
    <p:extLst>
      <p:ext uri="{BB962C8B-B14F-4D97-AF65-F5344CB8AC3E}">
        <p14:creationId xmlns:p14="http://schemas.microsoft.com/office/powerpoint/2010/main" val="502550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student’s FAFSA is received at </a:t>
            </a:r>
            <a:r>
              <a:rPr lang="en-US" dirty="0" smtClean="0"/>
              <a:t>their </a:t>
            </a:r>
            <a:r>
              <a:rPr lang="en-US" dirty="0"/>
              <a:t>selected </a:t>
            </a:r>
            <a:r>
              <a:rPr lang="en-US" dirty="0" smtClean="0"/>
              <a:t>college(s), </a:t>
            </a:r>
            <a:r>
              <a:rPr lang="en-US" dirty="0"/>
              <a:t>each college will take their Cost of Attendance minus the student’s Expected Family Contribution to </a:t>
            </a:r>
            <a:r>
              <a:rPr lang="en-US" dirty="0" smtClean="0"/>
              <a:t>determine the </a:t>
            </a:r>
            <a:r>
              <a:rPr lang="en-US" dirty="0"/>
              <a:t>amount </a:t>
            </a:r>
            <a:r>
              <a:rPr lang="en-US" smtClean="0"/>
              <a:t>of aid the </a:t>
            </a:r>
            <a:r>
              <a:rPr lang="en-US" dirty="0"/>
              <a:t>student </a:t>
            </a:r>
            <a:r>
              <a:rPr lang="en-US" dirty="0" smtClean="0"/>
              <a:t>is eligible for at </a:t>
            </a:r>
            <a:r>
              <a:rPr lang="en-US" dirty="0"/>
              <a:t>that specific institution. </a:t>
            </a:r>
            <a:endParaRPr lang="en-US" dirty="0" smtClean="0"/>
          </a:p>
          <a:p>
            <a:endParaRPr lang="en-US" dirty="0"/>
          </a:p>
          <a:p>
            <a:r>
              <a:rPr lang="en-US" dirty="0"/>
              <a:t>Since each college has a unique Cost of Attendance and each student has a unique Expected Family Contribution, the  amount of aid received at each </a:t>
            </a:r>
            <a:r>
              <a:rPr lang="en-US" dirty="0" smtClean="0"/>
              <a:t>institution </a:t>
            </a:r>
            <a:r>
              <a:rPr lang="en-US" dirty="0"/>
              <a:t>will vary from school to school and student to student.</a:t>
            </a:r>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19</a:t>
            </a:fld>
            <a:endParaRPr lang="en-GB" altLang="en-US" dirty="0"/>
          </a:p>
        </p:txBody>
      </p:sp>
    </p:spTree>
    <p:extLst>
      <p:ext uri="{BB962C8B-B14F-4D97-AF65-F5344CB8AC3E}">
        <p14:creationId xmlns:p14="http://schemas.microsoft.com/office/powerpoint/2010/main" val="3168234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pieces to the college preparation puzzle, including deciding on a major, the type of institution you want to attend and how to finance your education. Our goal today is to assist you in understanding the financial piece, specifically how financial aid works. We hope at the end of the presentation you’ll walk away with a basic understanding of the financial aid application process and the types of financial aid that are available.</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a:t>
            </a:fld>
            <a:endParaRPr lang="en-GB" altLang="en-US" dirty="0"/>
          </a:p>
        </p:txBody>
      </p:sp>
    </p:spTree>
    <p:extLst>
      <p:ext uri="{BB962C8B-B14F-4D97-AF65-F5344CB8AC3E}">
        <p14:creationId xmlns:p14="http://schemas.microsoft.com/office/powerpoint/2010/main" val="3078656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cost of attendance comparison between several local colleges. As you can see the costs vary significantly.</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20</a:t>
            </a:fld>
            <a:endParaRPr lang="en-GB" altLang="en-US" dirty="0"/>
          </a:p>
        </p:txBody>
      </p:sp>
    </p:spTree>
    <p:extLst>
      <p:ext uri="{BB962C8B-B14F-4D97-AF65-F5344CB8AC3E}">
        <p14:creationId xmlns:p14="http://schemas.microsoft.com/office/powerpoint/2010/main" val="153532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some typical aid packages. When we compare three Maryland colleges; HCC, a 2-yr community college, Towson University, a public four-year college, and Stevenson University, a private four-year institution, you can see that the Cost of Attendance varies significantly. What doesn’t change is the Expected Family Contribution. Because the Cost of Attendance is different for each, the gross need from institution to institution will vary greatly. </a:t>
            </a:r>
          </a:p>
          <a:p>
            <a:endParaRPr lang="en-US" dirty="0" smtClean="0"/>
          </a:p>
          <a:p>
            <a:r>
              <a:rPr lang="en-US" dirty="0" smtClean="0"/>
              <a:t>Once the gross need is calculated, by taking the Cost of Attendance minus the Expected Family Contribution, the financial aid award can be determined. As you can see from this chart, the student would receive the same amount in Federal Grants at each institution. Scholarship awards would vary as would the amount of loan money they would receive. </a:t>
            </a:r>
          </a:p>
          <a:p>
            <a:r>
              <a:rPr lang="en-US" dirty="0" smtClean="0"/>
              <a:t>When determining what awards to give a student, the federal grants are given first, followed by scholarships, then loans. Each school will give the maximum amount of free money the student is eligible for, including grants and scholarships, before offering loans.  </a:t>
            </a:r>
          </a:p>
          <a:p>
            <a:endParaRPr lang="en-US" dirty="0" smtClean="0"/>
          </a:p>
          <a:p>
            <a:r>
              <a:rPr lang="en-US" dirty="0" smtClean="0"/>
              <a:t>In all three cases, there is no unmet need left once the award packages have been determined, but the types of aid differ because of costs. When attending four year institutions a good bit of the aid package will likely include loans.</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21</a:t>
            </a:fld>
            <a:endParaRPr lang="en-GB" altLang="en-US" dirty="0"/>
          </a:p>
        </p:txBody>
      </p:sp>
    </p:spTree>
    <p:extLst>
      <p:ext uri="{BB962C8B-B14F-4D97-AF65-F5344CB8AC3E}">
        <p14:creationId xmlns:p14="http://schemas.microsoft.com/office/powerpoint/2010/main" val="1829828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(next presenter begins here)</a:t>
            </a:r>
          </a:p>
          <a:p>
            <a:endParaRPr lang="en-US" dirty="0" smtClean="0"/>
          </a:p>
          <a:p>
            <a:r>
              <a:rPr lang="en-US" dirty="0" smtClean="0"/>
              <a:t>Now that we’ve discussed how financial aid eligibility is determined, let’s take a look at the types of aid programs that are available. Three sources of financial aid which we’ll discuss are federal aid, state aid and other aid. </a:t>
            </a:r>
          </a:p>
          <a:p>
            <a:endParaRPr lang="en-US" dirty="0" smtClean="0"/>
          </a:p>
          <a:p>
            <a:r>
              <a:rPr lang="en-US" dirty="0" smtClean="0"/>
              <a:t>The Federal Aid Programs include the Federal PELL Grant and the Federal Supplemental Education Opportunity Grant or FSEOG.  To be eligible for these grants you must complete the FAFSA each year. The amounts available for these grants vary from year to year. </a:t>
            </a:r>
          </a:p>
          <a:p>
            <a:r>
              <a:rPr lang="en-US" dirty="0" smtClean="0"/>
              <a:t>For example, this year a student with a “0” EFC is eligible for the maximum PELL Grant of $5775 if they are enrolled full-time. If the student is less than full-time, the grant is adjusted according to the number of credits they are taking.   </a:t>
            </a:r>
          </a:p>
          <a:p>
            <a:endParaRPr lang="en-US" dirty="0" smtClean="0"/>
          </a:p>
          <a:p>
            <a:r>
              <a:rPr lang="en-US" dirty="0" smtClean="0"/>
              <a:t>The Federal SEOG is for students who demonstrate high need and are PELL eligible. The maximum amount for this grant is currently $4,000 per year</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22</a:t>
            </a:fld>
            <a:endParaRPr lang="en-GB" altLang="en-US" dirty="0"/>
          </a:p>
        </p:txBody>
      </p:sp>
    </p:spTree>
    <p:extLst>
      <p:ext uri="{BB962C8B-B14F-4D97-AF65-F5344CB8AC3E}">
        <p14:creationId xmlns:p14="http://schemas.microsoft.com/office/powerpoint/2010/main" val="254517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federal grants include the TEACH Grant and the Iraq and Afghanistan Service Grant. </a:t>
            </a:r>
          </a:p>
          <a:p>
            <a:endParaRPr lang="en-US" dirty="0" smtClean="0"/>
          </a:p>
          <a:p>
            <a:r>
              <a:rPr lang="en-US" dirty="0" smtClean="0"/>
              <a:t>We do not offer the TEACH Grant at HCC however many other institutions do. When accepting this grant you must agree to teach in a Title I school for a predetermined number of years. If you do not complete your program, or choose not to teach in a Title I school, your grant turns into an unsubsidized loan, AND the interest will be calculated back to the time the grant was initiated. Please use caution when seeking this grant.</a:t>
            </a:r>
          </a:p>
          <a:p>
            <a:endParaRPr lang="en-US" dirty="0" smtClean="0"/>
          </a:p>
          <a:p>
            <a:r>
              <a:rPr lang="en-US" dirty="0" smtClean="0"/>
              <a:t>To be eligible for the Iraq and Afghanistan Service Grant you do not have to be PELL eligible, but your parent had to be a member of the US armed forces and died as a result of military service performed in Iraq or Afghanistan.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23</a:t>
            </a:fld>
            <a:endParaRPr lang="en-GB" altLang="en-US" dirty="0"/>
          </a:p>
        </p:txBody>
      </p:sp>
    </p:spTree>
    <p:extLst>
      <p:ext uri="{BB962C8B-B14F-4D97-AF65-F5344CB8AC3E}">
        <p14:creationId xmlns:p14="http://schemas.microsoft.com/office/powerpoint/2010/main" val="306629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Work Study provides students with part-time employment while in school. You must apply for FAFSA and show unmet need to be eligible for this program. Students may choose to work on campus, or off campus in community service jobs. </a:t>
            </a:r>
          </a:p>
          <a:p>
            <a:endParaRPr lang="en-US" dirty="0" smtClean="0"/>
          </a:p>
          <a:p>
            <a:r>
              <a:rPr lang="en-US" dirty="0" smtClean="0"/>
              <a:t>A couple of advantages to this program are student’s receive a pay check every two weeks for hours worked, and they build a work history for their resume.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24</a:t>
            </a:fld>
            <a:endParaRPr lang="en-GB" altLang="en-US" dirty="0"/>
          </a:p>
        </p:txBody>
      </p:sp>
    </p:spTree>
    <p:extLst>
      <p:ext uri="{BB962C8B-B14F-4D97-AF65-F5344CB8AC3E}">
        <p14:creationId xmlns:p14="http://schemas.microsoft.com/office/powerpoint/2010/main" val="4214342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Direct Student Loans are available to assist with college costs as well. Since students must pay back loans with interest, this is generally the last source added to the financial aid package.</a:t>
            </a:r>
          </a:p>
          <a:p>
            <a:endParaRPr lang="en-US" dirty="0" smtClean="0"/>
          </a:p>
          <a:p>
            <a:r>
              <a:rPr lang="en-US" dirty="0" smtClean="0"/>
              <a:t>To be eligible for Direct Loans from the Federal government students must complete the FAFSA. There are two types of federal loans for students, Direct Subsidized and Direct Unsubsidized. </a:t>
            </a:r>
          </a:p>
          <a:p>
            <a:r>
              <a:rPr lang="en-US" dirty="0" smtClean="0"/>
              <a:t>To be eligible for a Direct Subsidized Loan a student must show financial need on their FAFSA.  Direct Unsubsidized Loans can be made to students who do not show financial need.  </a:t>
            </a:r>
          </a:p>
          <a:p>
            <a:endParaRPr lang="en-US" dirty="0" smtClean="0"/>
          </a:p>
          <a:p>
            <a:r>
              <a:rPr lang="en-US" dirty="0" smtClean="0"/>
              <a:t>A third type of Direct Loan called the Direct PLUS Loan is available to parents of dependent undergraduate students. This loan is made available to parents to help pay for educational expenses not covered by other aid.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25</a:t>
            </a:fld>
            <a:endParaRPr lang="en-GB" altLang="en-US" dirty="0"/>
          </a:p>
        </p:txBody>
      </p:sp>
    </p:spTree>
    <p:extLst>
      <p:ext uri="{BB962C8B-B14F-4D97-AF65-F5344CB8AC3E}">
        <p14:creationId xmlns:p14="http://schemas.microsoft.com/office/powerpoint/2010/main" val="1219897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breaks down the loans by year in college. As you look across the top line you see that a first year dependent student, with 30 or less credits earned, would be eligible for a maximum of $5500 in Direct Loans. $3500 would be the maximum allotted for Subsidized Loans. The exact amount would be determined by their EFC and other awarded aid.  Any additional loan money, up to the maximum $5500 would be awarded as an Unsubsidized Loan.</a:t>
            </a:r>
          </a:p>
          <a:p>
            <a:endParaRPr lang="en-US" dirty="0" smtClean="0"/>
          </a:p>
          <a:p>
            <a:r>
              <a:rPr lang="en-US" dirty="0" smtClean="0"/>
              <a:t>Independent first- year students with 30 or less credits earned would be able to borrow a maximum of $9500 of which $3500 would be the maximum in Subsidized Loans.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26</a:t>
            </a:fld>
            <a:endParaRPr lang="en-GB" altLang="en-US" dirty="0"/>
          </a:p>
        </p:txBody>
      </p:sp>
    </p:spTree>
    <p:extLst>
      <p:ext uri="{BB962C8B-B14F-4D97-AF65-F5344CB8AC3E}">
        <p14:creationId xmlns:p14="http://schemas.microsoft.com/office/powerpoint/2010/main" val="3697227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borrow a Direct Loan you must pay it back with interest. The current rates are listed on this chart. Rates vary from year to year.</a:t>
            </a:r>
          </a:p>
          <a:p>
            <a:endParaRPr lang="en-US" dirty="0" smtClean="0"/>
          </a:p>
          <a:p>
            <a:r>
              <a:rPr lang="en-US" dirty="0" smtClean="0"/>
              <a:t>While the Direct Subsidized and Direct Unsubsidized loans have the same interest rate, currently 4.29%, there is an advantage to having a Subsidized loan. You will not pay interest on your Subsidized Loan while attending college if you are enrolled in at least six credits per semester. This can save a you great deal of money in interest over the lifetime of your loan. Again, the FAFSA determines your eligibility for a Subsidized Loan, which is why it is so important to apply even if you don’t think you’ll be eligible for other types of aid.  </a:t>
            </a:r>
          </a:p>
          <a:p>
            <a:endParaRPr lang="en-US" dirty="0" smtClean="0"/>
          </a:p>
          <a:p>
            <a:r>
              <a:rPr lang="en-US" dirty="0" smtClean="0"/>
              <a:t>Also, while enrolled in at least six credits, you will not have to pay the principle on an Unsubsidized Direct Loan, however, the interest will accrue while your in school. Paying the interest while in school will help keep added costs to a minimum.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27</a:t>
            </a:fld>
            <a:endParaRPr lang="en-GB" altLang="en-US" dirty="0"/>
          </a:p>
        </p:txBody>
      </p:sp>
    </p:spTree>
    <p:extLst>
      <p:ext uri="{BB962C8B-B14F-4D97-AF65-F5344CB8AC3E}">
        <p14:creationId xmlns:p14="http://schemas.microsoft.com/office/powerpoint/2010/main" val="2302357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obtain more information about the Federal Student Aid Programs visit studentaid.ed.gov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28</a:t>
            </a:fld>
            <a:endParaRPr lang="en-GB" altLang="en-US" dirty="0"/>
          </a:p>
        </p:txBody>
      </p:sp>
    </p:spTree>
    <p:extLst>
      <p:ext uri="{BB962C8B-B14F-4D97-AF65-F5344CB8AC3E}">
        <p14:creationId xmlns:p14="http://schemas.microsoft.com/office/powerpoint/2010/main" val="3039206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Federal Aid programs, there are Maryland State Aid programs. The Maryland State need-based grants include the Guaranteed Access Grant or GAG, the Educational Assistance Grant and the Maryland Part-time Grant. A student’s </a:t>
            </a:r>
            <a:r>
              <a:rPr lang="en-US" dirty="0" err="1" smtClean="0"/>
              <a:t>eligiblity</a:t>
            </a:r>
            <a:r>
              <a:rPr lang="en-US" dirty="0" smtClean="0"/>
              <a:t> for these programs is determined by your FAFSA results. </a:t>
            </a:r>
          </a:p>
          <a:p>
            <a:endParaRPr lang="en-US" dirty="0" smtClean="0"/>
          </a:p>
          <a:p>
            <a:r>
              <a:rPr lang="en-US" dirty="0" smtClean="0"/>
              <a:t>The Guaranteed Access Grant is for current Maryland high school seniors who demonstrate high financial need. Awards are given for as much as $16,100 per year depending on the Maryland college</a:t>
            </a:r>
            <a:r>
              <a:rPr lang="en-US" baseline="0" dirty="0" smtClean="0"/>
              <a:t> the student is attending. </a:t>
            </a:r>
          </a:p>
          <a:p>
            <a:endParaRPr lang="en-US" baseline="0" dirty="0" smtClean="0"/>
          </a:p>
          <a:p>
            <a:r>
              <a:rPr lang="en-US" baseline="0" dirty="0" smtClean="0"/>
              <a:t>The Educational Assistance Grant is available to Maryland student who demonstrate need. Awards are provided at a maximum of $3000/yr. </a:t>
            </a:r>
          </a:p>
          <a:p>
            <a:endParaRPr lang="en-US" baseline="0" dirty="0" smtClean="0"/>
          </a:p>
          <a:p>
            <a:r>
              <a:rPr lang="en-US" baseline="0" dirty="0" smtClean="0"/>
              <a:t>The Maryland Part-time Grant is available to students taking six to 11 credits per semester. The maximum award per year is $2000.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29</a:t>
            </a:fld>
            <a:endParaRPr lang="en-GB" altLang="en-US" dirty="0"/>
          </a:p>
        </p:txBody>
      </p:sp>
    </p:spTree>
    <p:extLst>
      <p:ext uri="{BB962C8B-B14F-4D97-AF65-F5344CB8AC3E}">
        <p14:creationId xmlns:p14="http://schemas.microsoft.com/office/powerpoint/2010/main" val="210963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 of Attendance is likely one of the most important, if not the most important factor in choosing a college.</a:t>
            </a:r>
          </a:p>
          <a:p>
            <a:r>
              <a:rPr lang="en-US" dirty="0" smtClean="0"/>
              <a:t> The Cost of Attendance varies from school to school because each differs in the amount of money required to attend. Community Colleges are much less expensive to attend than public universities and public universities are generally less expensive than private colleges.</a:t>
            </a:r>
          </a:p>
          <a:p>
            <a:endParaRPr lang="en-US" dirty="0"/>
          </a:p>
          <a:p>
            <a:r>
              <a:rPr lang="en-US" dirty="0" smtClean="0"/>
              <a:t>Because of the differences in price, each college will have a unique Cost of Attendance (COA). The Cost of Attendance will include:</a:t>
            </a:r>
          </a:p>
          <a:p>
            <a:r>
              <a:rPr lang="en-US" dirty="0" smtClean="0"/>
              <a:t>Tuition and fees</a:t>
            </a:r>
          </a:p>
          <a:p>
            <a:r>
              <a:rPr lang="en-US" dirty="0" smtClean="0"/>
              <a:t>Books and supplies</a:t>
            </a:r>
          </a:p>
          <a:p>
            <a:r>
              <a:rPr lang="en-US" dirty="0" smtClean="0"/>
              <a:t>Room and Board</a:t>
            </a:r>
          </a:p>
          <a:p>
            <a:r>
              <a:rPr lang="en-US" dirty="0" smtClean="0"/>
              <a:t>Transportation costs</a:t>
            </a:r>
          </a:p>
          <a:p>
            <a:r>
              <a:rPr lang="en-US" dirty="0" smtClean="0"/>
              <a:t>Personal expenses</a:t>
            </a:r>
          </a:p>
          <a:p>
            <a:r>
              <a:rPr lang="en-US" dirty="0" smtClean="0"/>
              <a:t>Other expenses </a:t>
            </a:r>
          </a:p>
          <a:p>
            <a:endParaRPr lang="en-US" dirty="0"/>
          </a:p>
          <a:p>
            <a:r>
              <a:rPr lang="en-US" dirty="0" smtClean="0"/>
              <a:t>The Cost of Attendance is important in determining how much financial aid a student will receive at each institution.</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a:t>
            </a:fld>
            <a:endParaRPr lang="en-GB" altLang="en-US" dirty="0"/>
          </a:p>
        </p:txBody>
      </p:sp>
    </p:spTree>
    <p:extLst>
      <p:ext uri="{BB962C8B-B14F-4D97-AF65-F5344CB8AC3E}">
        <p14:creationId xmlns:p14="http://schemas.microsoft.com/office/powerpoint/2010/main" val="313448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Maryland State Programs include Legislative and Senatorial Scholarships. While you do want to complete the FAFSA to be considered for these programs, you’ll also need</a:t>
            </a:r>
            <a:r>
              <a:rPr lang="en-US" baseline="0" dirty="0" smtClean="0"/>
              <a:t> t</a:t>
            </a:r>
            <a:r>
              <a:rPr lang="en-US" dirty="0" smtClean="0"/>
              <a:t>o contact your Senator or Delegate for specific application information. Additional details can be located at the Maryland Higher Education Commission website at mhec.md.gov</a:t>
            </a:r>
          </a:p>
          <a:p>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30</a:t>
            </a:fld>
            <a:endParaRPr lang="en-GB" altLang="en-US" dirty="0"/>
          </a:p>
        </p:txBody>
      </p:sp>
    </p:spTree>
    <p:extLst>
      <p:ext uri="{BB962C8B-B14F-4D97-AF65-F5344CB8AC3E}">
        <p14:creationId xmlns:p14="http://schemas.microsoft.com/office/powerpoint/2010/main" val="1265606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of Maryland also offers Career or Occupation-based grants. </a:t>
            </a:r>
          </a:p>
          <a:p>
            <a:endParaRPr lang="en-US" dirty="0" smtClean="0"/>
          </a:p>
          <a:p>
            <a:r>
              <a:rPr lang="en-US" dirty="0" smtClean="0"/>
              <a:t>The workforce shortage student assistance grant program is available to aid students in specific career programs. Eligible majors and employment fields are determined annually so check the Maryland Higher Education Commissions web page for additional information.</a:t>
            </a:r>
          </a:p>
          <a:p>
            <a:endParaRPr lang="en-US" dirty="0" smtClean="0"/>
          </a:p>
          <a:p>
            <a:r>
              <a:rPr lang="en-US" dirty="0" smtClean="0"/>
              <a:t>The Charles Riley Firefighter and Ambulance and Rescue Squad Member Scholarship Program is available to students actively engaged in these fields.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31</a:t>
            </a:fld>
            <a:endParaRPr lang="en-GB" altLang="en-US" dirty="0"/>
          </a:p>
        </p:txBody>
      </p:sp>
    </p:spTree>
    <p:extLst>
      <p:ext uri="{BB962C8B-B14F-4D97-AF65-F5344CB8AC3E}">
        <p14:creationId xmlns:p14="http://schemas.microsoft.com/office/powerpoint/2010/main" val="1266489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couple of unique Maryland grant programs as well which include the Tolbert Grant and  Conroy Scholarship. A brief overview is listed here, but since these are unique, it is best to visit the Maryland Higher Education Commission web site for details.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32</a:t>
            </a:fld>
            <a:endParaRPr lang="en-GB" altLang="en-US" dirty="0"/>
          </a:p>
        </p:txBody>
      </p:sp>
    </p:spTree>
    <p:extLst>
      <p:ext uri="{BB962C8B-B14F-4D97-AF65-F5344CB8AC3E}">
        <p14:creationId xmlns:p14="http://schemas.microsoft.com/office/powerpoint/2010/main" val="3349630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Veterans of Afghanistan and Iraq Conflicts Scholarship is available to armed forces personnel, their spouses and children. To apply you must be a Maryland resident. Maximum award amounts for 2015-2016 are listed here. For more details visit the MHEC website.</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33</a:t>
            </a:fld>
            <a:endParaRPr lang="en-GB" altLang="en-US" dirty="0"/>
          </a:p>
        </p:txBody>
      </p:sp>
    </p:spTree>
    <p:extLst>
      <p:ext uri="{BB962C8B-B14F-4D97-AF65-F5344CB8AC3E}">
        <p14:creationId xmlns:p14="http://schemas.microsoft.com/office/powerpoint/2010/main" val="1102706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several types of Maryland tuition waivers. The first covers full tuition and fees for foster care recipients. The student must attend a Maryland public college to be eligible. Additional requirements are listed here and on the MHEC website.</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34</a:t>
            </a:fld>
            <a:endParaRPr lang="en-GB" altLang="en-US" dirty="0"/>
          </a:p>
        </p:txBody>
      </p:sp>
    </p:spTree>
    <p:extLst>
      <p:ext uri="{BB962C8B-B14F-4D97-AF65-F5344CB8AC3E}">
        <p14:creationId xmlns:p14="http://schemas.microsoft.com/office/powerpoint/2010/main" val="3565356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Maryland tuition waiver is available for unaccompanied homeless youth. Again, this covers full tuition and fees at Maryland public colleges. Additional details may be found at the MHEC website.</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35</a:t>
            </a:fld>
            <a:endParaRPr lang="en-GB" altLang="en-US" dirty="0"/>
          </a:p>
        </p:txBody>
      </p:sp>
    </p:spTree>
    <p:extLst>
      <p:ext uri="{BB962C8B-B14F-4D97-AF65-F5344CB8AC3E}">
        <p14:creationId xmlns:p14="http://schemas.microsoft.com/office/powerpoint/2010/main" val="2645695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of Maryland also offers a tuition waiver for members of the Maryland Army National Guard. This waiver provides an up front waiver of up to 50% of tuition costs for those members attending Maryland colleges.</a:t>
            </a:r>
          </a:p>
          <a:p>
            <a:endParaRPr lang="en-US" dirty="0" smtClean="0"/>
          </a:p>
          <a:p>
            <a:r>
              <a:rPr lang="en-US" dirty="0" smtClean="0"/>
              <a:t>And finally, there’s a Community College Tuition Waiver for students with disabilities. To be eligible the student must be receiving SSI or SSDI and have completed the FAFSA.</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36</a:t>
            </a:fld>
            <a:endParaRPr lang="en-GB" altLang="en-US" dirty="0"/>
          </a:p>
        </p:txBody>
      </p:sp>
    </p:spTree>
    <p:extLst>
      <p:ext uri="{BB962C8B-B14F-4D97-AF65-F5344CB8AC3E}">
        <p14:creationId xmlns:p14="http://schemas.microsoft.com/office/powerpoint/2010/main" val="2709364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visit the Maryland Office of Student Assistance website, also referred to as the Maryland Higher Education Commission website, at the link listed on the screen for additional details about the many programs available through the state of Maryland.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37</a:t>
            </a:fld>
            <a:endParaRPr lang="en-GB" altLang="en-US" dirty="0"/>
          </a:p>
        </p:txBody>
      </p:sp>
    </p:spTree>
    <p:extLst>
      <p:ext uri="{BB962C8B-B14F-4D97-AF65-F5344CB8AC3E}">
        <p14:creationId xmlns:p14="http://schemas.microsoft.com/office/powerpoint/2010/main" val="1116002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other sources of aid beyond federal and state programs.  Many organizations, churches, foundations and corporations offer scholarships. College and universities have endowments available to assist students. Tapping into these resources often requires that you ask for information and complete additional applications, but taking the time to do so can mean the difference between graduating debt free and being highly indebted. </a:t>
            </a:r>
          </a:p>
          <a:p>
            <a:endParaRPr lang="en-US" dirty="0" smtClean="0"/>
          </a:p>
          <a:p>
            <a:r>
              <a:rPr lang="en-US" dirty="0" smtClean="0"/>
              <a:t>Scholarships are given for a host of reasons. A good portion are need-based, however, many are awarded based on special talents, community activism, volunteerism and academic achievement.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38</a:t>
            </a:fld>
            <a:endParaRPr lang="en-GB" altLang="en-US" dirty="0"/>
          </a:p>
        </p:txBody>
      </p:sp>
    </p:spTree>
    <p:extLst>
      <p:ext uri="{BB962C8B-B14F-4D97-AF65-F5344CB8AC3E}">
        <p14:creationId xmlns:p14="http://schemas.microsoft.com/office/powerpoint/2010/main" val="254517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great internet scholarship websites available. On this slide, we’ve listed several of our favorites. However, use caution when searching for scholarships. Beware of sites that request payment to apply. You should never have to pay to be considered for a legitimate scholarship.</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39</a:t>
            </a:fld>
            <a:endParaRPr lang="en-GB" altLang="en-US" dirty="0"/>
          </a:p>
        </p:txBody>
      </p:sp>
    </p:spTree>
    <p:extLst>
      <p:ext uri="{BB962C8B-B14F-4D97-AF65-F5344CB8AC3E}">
        <p14:creationId xmlns:p14="http://schemas.microsoft.com/office/powerpoint/2010/main" val="44119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considered for most types of financial aid, a student must complete the FAFSA, which stands for the Free Application for Federal Student Aid. The FAFSA can be filled out online at fafsa.gov. and becomes available each year beginning on January 1</a:t>
            </a:r>
            <a:r>
              <a:rPr lang="en-US" baseline="30000" dirty="0" smtClean="0"/>
              <a:t>st</a:t>
            </a:r>
            <a:r>
              <a:rPr lang="en-US" dirty="0" smtClean="0"/>
              <a:t>. </a:t>
            </a:r>
          </a:p>
          <a:p>
            <a:endParaRPr lang="en-US" dirty="0"/>
          </a:p>
          <a:p>
            <a:r>
              <a:rPr lang="en-US" dirty="0" smtClean="0"/>
              <a:t>If you’re planning to attend HCC, you may apply for the FAFSA at any time during the year, but for best consideration and to meet the Maryland State Scholarship deadline, you should apply by March 1</a:t>
            </a:r>
            <a:r>
              <a:rPr lang="en-US" baseline="30000" dirty="0" smtClean="0"/>
              <a:t>st</a:t>
            </a:r>
            <a:r>
              <a:rPr lang="en-US" dirty="0" smtClean="0"/>
              <a:t> each year.</a:t>
            </a:r>
          </a:p>
          <a:p>
            <a:endParaRPr lang="en-US" dirty="0"/>
          </a:p>
          <a:p>
            <a:r>
              <a:rPr lang="en-US" dirty="0" smtClean="0"/>
              <a:t>If you plan to attend a college other than HCC, you will want to check the deadline dates at your selected institutions as many schools have February deadlines. </a:t>
            </a:r>
          </a:p>
          <a:p>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4</a:t>
            </a:fld>
            <a:endParaRPr lang="en-GB" altLang="en-US" dirty="0"/>
          </a:p>
        </p:txBody>
      </p:sp>
    </p:spTree>
    <p:extLst>
      <p:ext uri="{BB962C8B-B14F-4D97-AF65-F5344CB8AC3E}">
        <p14:creationId xmlns:p14="http://schemas.microsoft.com/office/powerpoint/2010/main" val="2458041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Financial Aid TV is a relatively new web portal available at HCC . You have a postcard in your folder that gives you the direct link to the portal. Financial Aid TV offers short videos related to a host of financial aid topics. The topics are listed in categories or playlists and are generally very brief. This information is especially helpful as you begin navigating the financial aid process. There’s even a step by step tutorial available to guide you through the FAFSA application process. </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40</a:t>
            </a:fld>
            <a:endParaRPr lang="en-GB" altLang="en-US" dirty="0"/>
          </a:p>
        </p:txBody>
      </p:sp>
    </p:spTree>
    <p:extLst>
      <p:ext uri="{BB962C8B-B14F-4D97-AF65-F5344CB8AC3E}">
        <p14:creationId xmlns:p14="http://schemas.microsoft.com/office/powerpoint/2010/main" val="1581710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in February HCC’s financial aid office hosts an special event called “You Can Afford College”. The event is held in Joppa Hall on a Saturday from 9:00am- 1:00pm. This year the event will take place on February 13</a:t>
            </a:r>
            <a:r>
              <a:rPr lang="en-US" baseline="30000" dirty="0" smtClean="0"/>
              <a:t>th</a:t>
            </a:r>
            <a:r>
              <a:rPr lang="en-US" dirty="0" smtClean="0"/>
              <a:t> . Financial aid specialists will be available to provide additional information, answer questions, and help you complete the FAFSA. Everyone is welcome regardless of what college they are attending.</a:t>
            </a:r>
          </a:p>
          <a:p>
            <a:endParaRPr lang="en-US" dirty="0" smtClean="0"/>
          </a:p>
          <a:p>
            <a:r>
              <a:rPr lang="en-US" dirty="0" smtClean="0"/>
              <a:t>That concludes tonight’s presentation. I hope we’ve provided you with a general understanding of the financial aid process. We are available to answer any questions you may have. Thank you for attending.</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41</a:t>
            </a:fld>
            <a:endParaRPr lang="en-GB" altLang="en-US" dirty="0"/>
          </a:p>
        </p:txBody>
      </p:sp>
    </p:spTree>
    <p:extLst>
      <p:ext uri="{BB962C8B-B14F-4D97-AF65-F5344CB8AC3E}">
        <p14:creationId xmlns:p14="http://schemas.microsoft.com/office/powerpoint/2010/main" val="242929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Should you need assistance when completing the FAFSA, you may choose any of the following sources listed on the screen.</a:t>
            </a:r>
          </a:p>
          <a:p>
            <a:endParaRPr lang="en-US" dirty="0" smtClean="0"/>
          </a:p>
          <a:p>
            <a:r>
              <a:rPr lang="en-US" dirty="0" smtClean="0"/>
              <a:t>**FATV is a relatively new web portal where you can choose from a host of financial aid topics which are presented in short video clips. We highly recommend you become familiar with this as you may access information 24/7.</a:t>
            </a:r>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5</a:t>
            </a:fld>
            <a:endParaRPr lang="en-GB" altLang="en-US" dirty="0"/>
          </a:p>
        </p:txBody>
      </p:sp>
    </p:spTree>
    <p:extLst>
      <p:ext uri="{BB962C8B-B14F-4D97-AF65-F5344CB8AC3E}">
        <p14:creationId xmlns:p14="http://schemas.microsoft.com/office/powerpoint/2010/main" val="102095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completing the FAFSA you will want to develop a FSA ID which can be completed at fafsa.gov. The FSA ID acts as your signature when completing your FAFSA online and will provide access to various Department of Education websites.</a:t>
            </a:r>
          </a:p>
          <a:p>
            <a:endParaRPr lang="en-US" dirty="0"/>
          </a:p>
          <a:p>
            <a:r>
              <a:rPr lang="en-US" dirty="0" smtClean="0"/>
              <a:t>Use the FATV video listed on the screen to view directions on how to develop an FSA ID.</a:t>
            </a:r>
          </a:p>
          <a:p>
            <a:endParaRPr lang="en-US" dirty="0" smtClean="0"/>
          </a:p>
          <a:p>
            <a:r>
              <a:rPr lang="en-US" dirty="0" smtClean="0"/>
              <a:t>**If you completed the FAFSA in previous years you would have used the FAFSA PIN number. Beginning with the current year, we now use FSA ID’s. The PIN number will no longer be accepted. </a:t>
            </a:r>
          </a:p>
          <a:p>
            <a:endParaRPr lang="en-US" dirty="0"/>
          </a:p>
          <a:p>
            <a:r>
              <a:rPr lang="en-US" dirty="0" smtClean="0"/>
              <a:t>Directions for developing the FSA ID are included in your folder.</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6</a:t>
            </a:fld>
            <a:endParaRPr lang="en-GB" altLang="en-US" dirty="0"/>
          </a:p>
        </p:txBody>
      </p:sp>
    </p:spTree>
    <p:extLst>
      <p:ext uri="{BB962C8B-B14F-4D97-AF65-F5344CB8AC3E}">
        <p14:creationId xmlns:p14="http://schemas.microsoft.com/office/powerpoint/2010/main" val="348619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your FSA ID, go to fafsa.gov and select the  FSA ID icon, which is located toward the top of the page. When you click on the icon it will direct you to the page, shown on this screen, where you will create your ID.</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7</a:t>
            </a:fld>
            <a:endParaRPr lang="en-GB" altLang="en-US" dirty="0"/>
          </a:p>
        </p:txBody>
      </p:sp>
    </p:spTree>
    <p:extLst>
      <p:ext uri="{BB962C8B-B14F-4D97-AF65-F5344CB8AC3E}">
        <p14:creationId xmlns:p14="http://schemas.microsoft.com/office/powerpoint/2010/main" val="6697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FSA ID has been developed you may complete the FAFSA. Go to fafsa.gov to complete the online form. If you haven’t completed your 2015 tax return, you may temporarily estimate your income in order to meet your college’s deadline. Once your 2015 taxes are </a:t>
            </a:r>
            <a:r>
              <a:rPr lang="en-US" smtClean="0"/>
              <a:t>completed, you </a:t>
            </a:r>
            <a:r>
              <a:rPr lang="en-US" dirty="0" smtClean="0"/>
              <a:t>will need to return to the FAFSA to add the correct information.</a:t>
            </a:r>
          </a:p>
          <a:p>
            <a:endParaRPr lang="en-US" dirty="0"/>
          </a:p>
          <a:p>
            <a:r>
              <a:rPr lang="en-US" dirty="0" smtClean="0"/>
              <a:t>A video providing step by step directions for completing the FAFSA can be found at FATV.  </a:t>
            </a:r>
            <a:endParaRPr lang="en-US" dirty="0"/>
          </a:p>
          <a:p>
            <a:endParaRPr lang="en-US" dirty="0" smtClean="0"/>
          </a:p>
          <a:p>
            <a:r>
              <a:rPr lang="en-US" dirty="0" smtClean="0"/>
              <a:t>Again, college deadlines vary so be sure to check with your selected college(s) to find out when financial aid information is due.</a:t>
            </a:r>
          </a:p>
          <a:p>
            <a:endParaRPr lang="en-US" dirty="0" smtClean="0"/>
          </a:p>
          <a:p>
            <a:r>
              <a:rPr lang="en-US" dirty="0" smtClean="0"/>
              <a:t>If you are a Maryland resident and plan to attend HCC, complete the FAFSA by March 1</a:t>
            </a:r>
            <a:r>
              <a:rPr lang="en-US" baseline="30000" dirty="0" smtClean="0"/>
              <a:t>st</a:t>
            </a:r>
            <a:r>
              <a:rPr lang="en-US" dirty="0" smtClean="0"/>
              <a:t>  to be considered for MD state aid as well as Federal aid.</a:t>
            </a:r>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8</a:t>
            </a:fld>
            <a:endParaRPr lang="en-GB" altLang="en-US" dirty="0"/>
          </a:p>
        </p:txBody>
      </p:sp>
    </p:spTree>
    <p:extLst>
      <p:ext uri="{BB962C8B-B14F-4D97-AF65-F5344CB8AC3E}">
        <p14:creationId xmlns:p14="http://schemas.microsoft.com/office/powerpoint/2010/main" val="165070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your FAFSA is submitted, you will receive an email from the Department of Education with a number representing the Expected Family Contribution (EFC). The EFC represents the calculated amount of money that your family can afford to contribute to your education as determined by the Department of Education. The EFC helps colleges determine how much financial aid a student may receive at their institution. </a:t>
            </a:r>
          </a:p>
          <a:p>
            <a:endParaRPr lang="en-US" dirty="0"/>
          </a:p>
          <a:p>
            <a:r>
              <a:rPr lang="en-US" dirty="0" smtClean="0"/>
              <a:t>The student and parent income, assets, family size and number in college are used to calculate the EFC. Both the Cost of Attendance and EFC are used to determine a student’s eligibility for financial aid.</a:t>
            </a:r>
          </a:p>
          <a:p>
            <a:endParaRPr lang="en-US" dirty="0"/>
          </a:p>
        </p:txBody>
      </p:sp>
      <p:sp>
        <p:nvSpPr>
          <p:cNvPr id="4" name="Slide Number Placeholder 3"/>
          <p:cNvSpPr>
            <a:spLocks noGrp="1"/>
          </p:cNvSpPr>
          <p:nvPr>
            <p:ph type="sldNum" sz="quarter" idx="10"/>
          </p:nvPr>
        </p:nvSpPr>
        <p:spPr/>
        <p:txBody>
          <a:bodyPr/>
          <a:lstStyle/>
          <a:p>
            <a:pPr>
              <a:defRPr/>
            </a:pPr>
            <a:fld id="{C93EE67A-CD24-4652-A6C2-A0EDE685D1DD}" type="slidenum">
              <a:rPr lang="en-GB" altLang="en-US" smtClean="0"/>
              <a:pPr>
                <a:defRPr/>
              </a:pPr>
              <a:t>9</a:t>
            </a:fld>
            <a:endParaRPr lang="en-GB" altLang="en-US" dirty="0"/>
          </a:p>
        </p:txBody>
      </p:sp>
    </p:spTree>
    <p:extLst>
      <p:ext uri="{BB962C8B-B14F-4D97-AF65-F5344CB8AC3E}">
        <p14:creationId xmlns:p14="http://schemas.microsoft.com/office/powerpoint/2010/main" val="1387166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7706" y="4745759"/>
            <a:ext cx="7772400" cy="1470025"/>
          </a:xfrm>
        </p:spPr>
        <p:txBody>
          <a:bodyPr/>
          <a:lstStyle>
            <a:lvl1pPr algn="ctr">
              <a:defRPr sz="3600" b="1" baseline="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2029524" y="5809759"/>
            <a:ext cx="5140712" cy="420025"/>
          </a:xfrm>
        </p:spPr>
        <p:txBody>
          <a:bodyPr/>
          <a:lstStyle>
            <a:lvl1pPr marL="0" indent="0" algn="ctr">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smtClean="0"/>
            </a:lvl1pPr>
          </a:lstStyle>
          <a:p>
            <a:pPr>
              <a:defRPr/>
            </a:pPr>
            <a:fld id="{2D9445BA-950C-4DA7-AF9B-364AE0DC562D}" type="slidenum">
              <a:rPr lang="en-GB" altLang="en-US"/>
              <a:pPr>
                <a:defRPr/>
              </a:pPr>
              <a:t>‹#›</a:t>
            </a:fld>
            <a:endParaRPr lang="en-GB" altLang="en-US" dirty="0"/>
          </a:p>
        </p:txBody>
      </p:sp>
    </p:spTree>
    <p:extLst>
      <p:ext uri="{BB962C8B-B14F-4D97-AF65-F5344CB8AC3E}">
        <p14:creationId xmlns:p14="http://schemas.microsoft.com/office/powerpoint/2010/main" val="317533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B4ED3DE-7098-4D40-8098-FED8D619C6B5}" type="slidenum">
              <a:rPr lang="en-GB" altLang="en-US"/>
              <a:pPr>
                <a:defRPr/>
              </a:pPr>
              <a:t>‹#›</a:t>
            </a:fld>
            <a:endParaRPr lang="en-GB" altLang="en-US" dirty="0"/>
          </a:p>
        </p:txBody>
      </p:sp>
    </p:spTree>
    <p:extLst>
      <p:ext uri="{BB962C8B-B14F-4D97-AF65-F5344CB8AC3E}">
        <p14:creationId xmlns:p14="http://schemas.microsoft.com/office/powerpoint/2010/main" val="5310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F137AF0D-CB87-4B13-8595-6D37D0D67559}" type="slidenum">
              <a:rPr lang="en-GB" altLang="en-US"/>
              <a:pPr>
                <a:defRPr/>
              </a:pPr>
              <a:t>‹#›</a:t>
            </a:fld>
            <a:endParaRPr lang="en-GB" altLang="en-US" dirty="0"/>
          </a:p>
        </p:txBody>
      </p:sp>
    </p:spTree>
    <p:extLst>
      <p:ext uri="{BB962C8B-B14F-4D97-AF65-F5344CB8AC3E}">
        <p14:creationId xmlns:p14="http://schemas.microsoft.com/office/powerpoint/2010/main" val="346185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7D8F872-5E4B-4570-86A9-F6BE0A7EB0B8}" type="slidenum">
              <a:rPr lang="en-GB" altLang="en-US"/>
              <a:pPr>
                <a:defRPr/>
              </a:pPr>
              <a:t>‹#›</a:t>
            </a:fld>
            <a:endParaRPr lang="en-GB" altLang="en-US" dirty="0"/>
          </a:p>
        </p:txBody>
      </p:sp>
    </p:spTree>
    <p:extLst>
      <p:ext uri="{BB962C8B-B14F-4D97-AF65-F5344CB8AC3E}">
        <p14:creationId xmlns:p14="http://schemas.microsoft.com/office/powerpoint/2010/main" val="2702648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19A6169-DE21-410C-A9EA-413C6643AA9B}" type="slidenum">
              <a:rPr lang="en-GB" altLang="en-US"/>
              <a:pPr>
                <a:defRPr/>
              </a:pPr>
              <a:t>‹#›</a:t>
            </a:fld>
            <a:endParaRPr lang="en-GB" altLang="en-US" dirty="0"/>
          </a:p>
        </p:txBody>
      </p:sp>
    </p:spTree>
    <p:extLst>
      <p:ext uri="{BB962C8B-B14F-4D97-AF65-F5344CB8AC3E}">
        <p14:creationId xmlns:p14="http://schemas.microsoft.com/office/powerpoint/2010/main" val="3554718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AA291AD-E3B2-49D3-9900-8C1381A536CD}" type="slidenum">
              <a:rPr lang="en-GB" altLang="en-US"/>
              <a:pPr>
                <a:defRPr/>
              </a:pPr>
              <a:t>‹#›</a:t>
            </a:fld>
            <a:endParaRPr lang="en-GB" altLang="en-US" dirty="0"/>
          </a:p>
        </p:txBody>
      </p:sp>
    </p:spTree>
    <p:extLst>
      <p:ext uri="{BB962C8B-B14F-4D97-AF65-F5344CB8AC3E}">
        <p14:creationId xmlns:p14="http://schemas.microsoft.com/office/powerpoint/2010/main" val="98849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EECBF34-09E2-4F1F-8AF9-3BECAA7CCFBD}" type="slidenum">
              <a:rPr lang="en-GB" altLang="en-US"/>
              <a:pPr>
                <a:defRPr/>
              </a:pPr>
              <a:t>‹#›</a:t>
            </a:fld>
            <a:endParaRPr lang="en-GB" altLang="en-US" dirty="0"/>
          </a:p>
        </p:txBody>
      </p:sp>
    </p:spTree>
    <p:extLst>
      <p:ext uri="{BB962C8B-B14F-4D97-AF65-F5344CB8AC3E}">
        <p14:creationId xmlns:p14="http://schemas.microsoft.com/office/powerpoint/2010/main" val="1243143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063CEA7-16F3-4AF2-898F-9A6C18EC7031}" type="slidenum">
              <a:rPr lang="en-GB" altLang="en-US"/>
              <a:pPr>
                <a:defRPr/>
              </a:pPr>
              <a:t>‹#›</a:t>
            </a:fld>
            <a:endParaRPr lang="en-GB" altLang="en-US" dirty="0"/>
          </a:p>
        </p:txBody>
      </p:sp>
    </p:spTree>
    <p:extLst>
      <p:ext uri="{BB962C8B-B14F-4D97-AF65-F5344CB8AC3E}">
        <p14:creationId xmlns:p14="http://schemas.microsoft.com/office/powerpoint/2010/main" val="230073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3EC3704-EEF2-49B0-917D-A926401E9A79}" type="slidenum">
              <a:rPr lang="en-GB" altLang="en-US"/>
              <a:pPr>
                <a:defRPr/>
              </a:pPr>
              <a:t>‹#›</a:t>
            </a:fld>
            <a:endParaRPr lang="en-GB" altLang="en-US" dirty="0"/>
          </a:p>
        </p:txBody>
      </p:sp>
    </p:spTree>
    <p:extLst>
      <p:ext uri="{BB962C8B-B14F-4D97-AF65-F5344CB8AC3E}">
        <p14:creationId xmlns:p14="http://schemas.microsoft.com/office/powerpoint/2010/main" val="212875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68351" y="1445525"/>
            <a:ext cx="8229600" cy="1143000"/>
          </a:xfrm>
        </p:spPr>
        <p:txBody>
          <a:bodyPr/>
          <a:lstStyle>
            <a:lvl1pPr>
              <a:defRPr sz="3600" b="1" baseline="0"/>
            </a:lvl1pPr>
          </a:lstStyle>
          <a:p>
            <a:r>
              <a:rPr lang="en-US" smtClean="0"/>
              <a:t>Click to edit Master title style</a:t>
            </a:r>
            <a:endParaRPr lang="en-GB" dirty="0"/>
          </a:p>
        </p:txBody>
      </p:sp>
      <p:sp>
        <p:nvSpPr>
          <p:cNvPr id="3" name="Content Placeholder 2"/>
          <p:cNvSpPr>
            <a:spLocks noGrp="1"/>
          </p:cNvSpPr>
          <p:nvPr>
            <p:ph idx="1"/>
          </p:nvPr>
        </p:nvSpPr>
        <p:spPr>
          <a:xfrm>
            <a:off x="457200" y="2587104"/>
            <a:ext cx="8229600" cy="2457412"/>
          </a:xfrm>
        </p:spPr>
        <p:txBody>
          <a:bodyPr/>
          <a:lstStyle>
            <a:lvl1pPr algn="ctr">
              <a:defRPr sz="3000"/>
            </a:lvl1p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C66FB6D-2575-4BBC-99A9-17F787B49983}" type="slidenum">
              <a:rPr lang="en-GB" altLang="en-US"/>
              <a:pPr>
                <a:defRPr/>
              </a:pPr>
              <a:t>‹#›</a:t>
            </a:fld>
            <a:endParaRPr lang="en-GB" altLang="en-US" dirty="0"/>
          </a:p>
        </p:txBody>
      </p:sp>
    </p:spTree>
    <p:extLst>
      <p:ext uri="{BB962C8B-B14F-4D97-AF65-F5344CB8AC3E}">
        <p14:creationId xmlns:p14="http://schemas.microsoft.com/office/powerpoint/2010/main" val="95540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68351" y="1445525"/>
            <a:ext cx="8229600" cy="1143000"/>
          </a:xfrm>
        </p:spPr>
        <p:txBody>
          <a:bodyPr/>
          <a:lstStyle>
            <a:lvl1pPr>
              <a:defRPr sz="3600" b="1" baseline="0"/>
            </a:lvl1pPr>
          </a:lstStyle>
          <a:p>
            <a:r>
              <a:rPr lang="en-US" smtClean="0"/>
              <a:t>Click to edit Master title style</a:t>
            </a:r>
            <a:endParaRPr lang="en-GB" dirty="0"/>
          </a:p>
        </p:txBody>
      </p:sp>
      <p:sp>
        <p:nvSpPr>
          <p:cNvPr id="3" name="Content Placeholder 2"/>
          <p:cNvSpPr>
            <a:spLocks noGrp="1"/>
          </p:cNvSpPr>
          <p:nvPr>
            <p:ph idx="1"/>
          </p:nvPr>
        </p:nvSpPr>
        <p:spPr>
          <a:xfrm>
            <a:off x="457200" y="2587104"/>
            <a:ext cx="8229600" cy="2457412"/>
          </a:xfrm>
        </p:spPr>
        <p:txBody>
          <a:bodyPr/>
          <a:lstStyle>
            <a:lvl1pPr algn="ctr">
              <a:defRPr sz="3000"/>
            </a:lvl1pPr>
          </a:lstStyle>
          <a:p>
            <a:pPr lvl="0"/>
            <a:r>
              <a:rPr lang="en-US" smtClean="0"/>
              <a:t>Click to edit Master text styles</a:t>
            </a:r>
          </a:p>
          <a:p>
            <a:pPr lvl="1"/>
            <a:r>
              <a:rPr lang="en-US" smtClean="0"/>
              <a:t>Second level</a:t>
            </a:r>
          </a:p>
          <a:p>
            <a:pPr lvl="2"/>
            <a:r>
              <a:rPr lang="en-US" smtClean="0"/>
              <a:t>Third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73DA571-7335-453E-8345-6F39F2D7EB68}" type="slidenum">
              <a:rPr lang="en-GB" altLang="en-US"/>
              <a:pPr>
                <a:defRPr/>
              </a:pPr>
              <a:t>‹#›</a:t>
            </a:fld>
            <a:endParaRPr lang="en-GB" altLang="en-US" dirty="0"/>
          </a:p>
        </p:txBody>
      </p:sp>
    </p:spTree>
    <p:extLst>
      <p:ext uri="{BB962C8B-B14F-4D97-AF65-F5344CB8AC3E}">
        <p14:creationId xmlns:p14="http://schemas.microsoft.com/office/powerpoint/2010/main" val="278130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68351" y="1501280"/>
            <a:ext cx="8229600" cy="1143000"/>
          </a:xfrm>
        </p:spPr>
        <p:txBody>
          <a:bodyPr/>
          <a:lstStyle>
            <a:lvl1pPr>
              <a:defRPr sz="3600" b="1" baseline="0"/>
            </a:lvl1pPr>
          </a:lstStyle>
          <a:p>
            <a:r>
              <a:rPr lang="en-US"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9B88889B-FFFC-45DF-89BD-6C6F12376B62}" type="slidenum">
              <a:rPr lang="en-GB" altLang="en-US"/>
              <a:pPr>
                <a:defRPr/>
              </a:pPr>
              <a:t>‹#›</a:t>
            </a:fld>
            <a:endParaRPr lang="en-GB" altLang="en-US" dirty="0"/>
          </a:p>
        </p:txBody>
      </p:sp>
    </p:spTree>
    <p:extLst>
      <p:ext uri="{BB962C8B-B14F-4D97-AF65-F5344CB8AC3E}">
        <p14:creationId xmlns:p14="http://schemas.microsoft.com/office/powerpoint/2010/main" val="353196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4" name="Picture 4" descr="IMG_927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300" y="2662238"/>
            <a:ext cx="2916238" cy="3629025"/>
          </a:xfrm>
          <a:prstGeom prst="rect">
            <a:avLst/>
          </a:prstGeom>
          <a:solidFill>
            <a:schemeClr val="tx1"/>
          </a:solidFill>
          <a:ln>
            <a:noFill/>
          </a:ln>
          <a:extLst>
            <a:ext uri="{91240B29-F687-4F45-9708-019B960494DF}">
              <a14:hiddenLine xmlns:a14="http://schemas.microsoft.com/office/drawing/2010/main" w="0">
                <a:solidFill>
                  <a:srgbClr val="000000"/>
                </a:solidFill>
                <a:miter lim="800000"/>
                <a:headEnd/>
                <a:tailEnd/>
              </a14:hiddenLine>
            </a:ext>
          </a:extLst>
        </p:spPr>
      </p:pic>
      <p:sp>
        <p:nvSpPr>
          <p:cNvPr id="2" name="Title 1"/>
          <p:cNvSpPr>
            <a:spLocks noGrp="1"/>
          </p:cNvSpPr>
          <p:nvPr>
            <p:ph type="title"/>
          </p:nvPr>
        </p:nvSpPr>
        <p:spPr>
          <a:xfrm>
            <a:off x="468351" y="1501280"/>
            <a:ext cx="8229600" cy="1143000"/>
          </a:xfrm>
        </p:spPr>
        <p:txBody>
          <a:bodyPr/>
          <a:lstStyle>
            <a:lvl1pPr>
              <a:defRPr sz="3600" b="1" baseline="0"/>
            </a:lvl1pPr>
          </a:lstStyle>
          <a:p>
            <a:r>
              <a:rPr lang="en-US" smtClean="0"/>
              <a:t>Click to edit Master title style</a:t>
            </a:r>
            <a:endParaRPr lang="en-GB" dirty="0"/>
          </a:p>
        </p:txBody>
      </p:sp>
      <p:sp>
        <p:nvSpPr>
          <p:cNvPr id="8" name="Content Placeholder 2"/>
          <p:cNvSpPr>
            <a:spLocks noGrp="1"/>
          </p:cNvSpPr>
          <p:nvPr>
            <p:ph idx="1"/>
          </p:nvPr>
        </p:nvSpPr>
        <p:spPr>
          <a:xfrm>
            <a:off x="468351" y="2654010"/>
            <a:ext cx="8229600" cy="2457412"/>
          </a:xfrm>
        </p:spPr>
        <p:txBody>
          <a:bodyPr/>
          <a:lstStyle>
            <a:lvl1pPr algn="r">
              <a:defRPr sz="3000"/>
            </a:lvl1pPr>
          </a:lstStyle>
          <a:p>
            <a:pPr lvl="0"/>
            <a:r>
              <a:rPr lang="en-US" smtClean="0"/>
              <a:t>Click to edit Master text styles</a:t>
            </a:r>
          </a:p>
          <a:p>
            <a:pPr lvl="1"/>
            <a:r>
              <a:rPr lang="en-US" smtClean="0"/>
              <a:t>Second level</a:t>
            </a:r>
          </a:p>
          <a:p>
            <a:pPr lvl="2"/>
            <a:r>
              <a:rPr lang="en-US" smtClean="0"/>
              <a:t>Third level</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smtClean="0"/>
            </a:lvl1pPr>
          </a:lstStyle>
          <a:p>
            <a:pPr>
              <a:defRPr/>
            </a:pPr>
            <a:fld id="{0C8F8F33-037C-4DFE-94A9-718BC444F6B7}" type="slidenum">
              <a:rPr lang="en-GB" altLang="en-US"/>
              <a:pPr>
                <a:defRPr/>
              </a:pPr>
              <a:t>‹#›</a:t>
            </a:fld>
            <a:endParaRPr lang="en-GB" altLang="en-US" dirty="0"/>
          </a:p>
        </p:txBody>
      </p:sp>
    </p:spTree>
    <p:extLst>
      <p:ext uri="{BB962C8B-B14F-4D97-AF65-F5344CB8AC3E}">
        <p14:creationId xmlns:p14="http://schemas.microsoft.com/office/powerpoint/2010/main" val="83513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9200" y="397298"/>
            <a:ext cx="8229600" cy="1143000"/>
          </a:xfrm>
        </p:spPr>
        <p:txBody>
          <a:bodyPr/>
          <a:lstStyle>
            <a:lvl1pPr>
              <a:defRPr sz="3600" b="1"/>
            </a:lvl1pPr>
          </a:lstStyle>
          <a:p>
            <a:r>
              <a:rPr lang="en-US" dirty="0" smtClean="0"/>
              <a:t>Click to edit Master title style</a:t>
            </a:r>
            <a:endParaRPr lang="en-GB" dirty="0"/>
          </a:p>
        </p:txBody>
      </p:sp>
      <p:sp>
        <p:nvSpPr>
          <p:cNvPr id="3" name="Content Placeholder 2"/>
          <p:cNvSpPr>
            <a:spLocks noGrp="1"/>
          </p:cNvSpPr>
          <p:nvPr>
            <p:ph idx="1"/>
          </p:nvPr>
        </p:nvSpPr>
        <p:spPr>
          <a:xfrm>
            <a:off x="457200" y="1839951"/>
            <a:ext cx="8229600" cy="4286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smtClean="0"/>
            </a:lvl1pPr>
          </a:lstStyle>
          <a:p>
            <a:pPr>
              <a:defRPr/>
            </a:pPr>
            <a:fld id="{84280BA8-0B56-4FA1-B4FA-98FCD0709059}" type="slidenum">
              <a:rPr lang="en-GB" altLang="en-US"/>
              <a:pPr>
                <a:defRPr/>
              </a:pPr>
              <a:t>‹#›</a:t>
            </a:fld>
            <a:endParaRPr lang="en-GB" altLang="en-US" dirty="0"/>
          </a:p>
        </p:txBody>
      </p:sp>
    </p:spTree>
    <p:extLst>
      <p:ext uri="{BB962C8B-B14F-4D97-AF65-F5344CB8AC3E}">
        <p14:creationId xmlns:p14="http://schemas.microsoft.com/office/powerpoint/2010/main" val="243106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D9ECA71-B8E2-4E39-86BF-736E9B811787}" type="slidenum">
              <a:rPr lang="en-GB" altLang="en-US"/>
              <a:pPr>
                <a:defRPr/>
              </a:pPr>
              <a:t>‹#›</a:t>
            </a:fld>
            <a:endParaRPr lang="en-GB" altLang="en-US" dirty="0"/>
          </a:p>
        </p:txBody>
      </p:sp>
    </p:spTree>
    <p:extLst>
      <p:ext uri="{BB962C8B-B14F-4D97-AF65-F5344CB8AC3E}">
        <p14:creationId xmlns:p14="http://schemas.microsoft.com/office/powerpoint/2010/main" val="240571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1F7E360B-1895-423A-A5A2-0D5A2A444F41}" type="slidenum">
              <a:rPr lang="en-GB" altLang="en-US"/>
              <a:pPr>
                <a:defRPr/>
              </a:pPr>
              <a:t>‹#›</a:t>
            </a:fld>
            <a:endParaRPr lang="en-GB" altLang="en-US" dirty="0"/>
          </a:p>
        </p:txBody>
      </p:sp>
    </p:spTree>
    <p:extLst>
      <p:ext uri="{BB962C8B-B14F-4D97-AF65-F5344CB8AC3E}">
        <p14:creationId xmlns:p14="http://schemas.microsoft.com/office/powerpoint/2010/main" val="158453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801E6BD-DB90-4472-8A41-05EC1A411D6D}" type="slidenum">
              <a:rPr lang="en-GB" altLang="en-US"/>
              <a:pPr>
                <a:defRPr/>
              </a:pPr>
              <a:t>‹#›</a:t>
            </a:fld>
            <a:endParaRPr lang="en-GB" altLang="en-US" dirty="0"/>
          </a:p>
        </p:txBody>
      </p:sp>
    </p:spTree>
    <p:extLst>
      <p:ext uri="{BB962C8B-B14F-4D97-AF65-F5344CB8AC3E}">
        <p14:creationId xmlns:p14="http://schemas.microsoft.com/office/powerpoint/2010/main" val="366295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17463"/>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BADD335-2DE4-4DE1-BB11-3D3740696A84}"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742" r:id="rId1"/>
    <p:sldLayoutId id="2147483728" r:id="rId2"/>
    <p:sldLayoutId id="2147483729" r:id="rId3"/>
    <p:sldLayoutId id="2147483730" r:id="rId4"/>
    <p:sldLayoutId id="2147483743" r:id="rId5"/>
    <p:sldLayoutId id="2147483744"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studentaid.ed.gov/sa/"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hec.state.md.us/financialAid/descriptions.asp"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ollegeboard.com/payin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myscholly.com/" TargetMode="External"/><Relationship Id="rId5" Type="http://schemas.openxmlformats.org/officeDocument/2006/relationships/hyperlink" Target="http://www.finaid.org/" TargetMode="External"/><Relationship Id="rId4" Type="http://schemas.openxmlformats.org/officeDocument/2006/relationships/hyperlink" Target="http://www.fastweb.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arford.financialaidtv.com/#playlist-39266:video-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GB" altLang="en-US" dirty="0" smtClean="0"/>
              <a:t>FUNDING YOUR COLLEGE EDUCATION</a:t>
            </a:r>
          </a:p>
        </p:txBody>
      </p:sp>
      <p:sp>
        <p:nvSpPr>
          <p:cNvPr id="6147" name="Subtitle 4"/>
          <p:cNvSpPr>
            <a:spLocks noGrp="1"/>
          </p:cNvSpPr>
          <p:nvPr>
            <p:ph type="body" idx="1"/>
          </p:nvPr>
        </p:nvSpPr>
        <p:spPr/>
        <p:txBody>
          <a:bodyPr/>
          <a:lstStyle/>
          <a:p>
            <a:r>
              <a:rPr lang="en-GB" altLang="en-US" dirty="0" smtClean="0"/>
              <a:t>PUTTING THE PIECES TOGETHER</a:t>
            </a:r>
          </a:p>
        </p:txBody>
      </p:sp>
      <p:sp>
        <p:nvSpPr>
          <p:cNvPr id="2" name="Slide Number Placeholder 1"/>
          <p:cNvSpPr>
            <a:spLocks noGrp="1"/>
          </p:cNvSpPr>
          <p:nvPr>
            <p:ph type="sldNum" sz="quarter" idx="12"/>
          </p:nvPr>
        </p:nvSpPr>
        <p:spPr/>
        <p:txBody>
          <a:bodyPr/>
          <a:lstStyle/>
          <a:p>
            <a:fld id="{BD9ECA71-B8E2-4E39-86BF-736E9B811787}" type="slidenum">
              <a:rPr lang="en-GB" altLang="en-US" smtClean="0"/>
              <a:pPr/>
              <a:t>1</a:t>
            </a:fld>
            <a:endParaRPr lang="en-GB"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10</a:t>
            </a:fld>
            <a:endParaRPr lang="en-GB" altLang="en-US" dirty="0"/>
          </a:p>
        </p:txBody>
      </p:sp>
      <p:sp>
        <p:nvSpPr>
          <p:cNvPr id="2" name="Title 1"/>
          <p:cNvSpPr>
            <a:spLocks noGrp="1"/>
          </p:cNvSpPr>
          <p:nvPr>
            <p:ph type="title" idx="4294967295"/>
          </p:nvPr>
        </p:nvSpPr>
        <p:spPr>
          <a:xfrm>
            <a:off x="0" y="0"/>
            <a:ext cx="8229600" cy="1143000"/>
          </a:xfrm>
        </p:spPr>
        <p:txBody>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123825"/>
            <a:ext cx="451485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8125" y="2295525"/>
            <a:ext cx="1933575" cy="1200329"/>
          </a:xfrm>
          <a:prstGeom prst="rect">
            <a:avLst/>
          </a:prstGeom>
          <a:noFill/>
        </p:spPr>
        <p:txBody>
          <a:bodyPr wrap="square" rtlCol="0">
            <a:spAutoFit/>
          </a:bodyPr>
          <a:lstStyle/>
          <a:p>
            <a:r>
              <a:rPr lang="en-US" dirty="0" smtClean="0"/>
              <a:t>If all responses are NO, the student is dependent</a:t>
            </a:r>
            <a:endParaRPr lang="en-US" dirty="0"/>
          </a:p>
        </p:txBody>
      </p:sp>
      <p:sp>
        <p:nvSpPr>
          <p:cNvPr id="6" name="TextBox 5"/>
          <p:cNvSpPr txBox="1"/>
          <p:nvPr/>
        </p:nvSpPr>
        <p:spPr>
          <a:xfrm>
            <a:off x="6829425" y="2434024"/>
            <a:ext cx="2766142" cy="923330"/>
          </a:xfrm>
          <a:prstGeom prst="rect">
            <a:avLst/>
          </a:prstGeom>
          <a:noFill/>
        </p:spPr>
        <p:txBody>
          <a:bodyPr wrap="square" rtlCol="0">
            <a:spAutoFit/>
          </a:bodyPr>
          <a:lstStyle/>
          <a:p>
            <a:r>
              <a:rPr lang="en-US" dirty="0" smtClean="0"/>
              <a:t>Dependent students must include parent information</a:t>
            </a:r>
            <a:endParaRPr lang="en-US" dirty="0"/>
          </a:p>
        </p:txBody>
      </p:sp>
    </p:spTree>
    <p:extLst>
      <p:ext uri="{BB962C8B-B14F-4D97-AF65-F5344CB8AC3E}">
        <p14:creationId xmlns:p14="http://schemas.microsoft.com/office/powerpoint/2010/main" val="138856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INFORMATION</a:t>
            </a:r>
            <a:endParaRPr lang="en-US" dirty="0"/>
          </a:p>
        </p:txBody>
      </p:sp>
      <p:sp>
        <p:nvSpPr>
          <p:cNvPr id="3" name="Content Placeholder 2"/>
          <p:cNvSpPr>
            <a:spLocks noGrp="1"/>
          </p:cNvSpPr>
          <p:nvPr>
            <p:ph idx="1"/>
          </p:nvPr>
        </p:nvSpPr>
        <p:spPr/>
        <p:txBody>
          <a:bodyPr/>
          <a:lstStyle/>
          <a:p>
            <a:pPr algn="l"/>
            <a:r>
              <a:rPr lang="en-US" dirty="0" smtClean="0"/>
              <a:t>Dependent students MUST include parent information</a:t>
            </a:r>
          </a:p>
          <a:p>
            <a:pPr lvl="1"/>
            <a:r>
              <a:rPr lang="en-US" dirty="0" smtClean="0"/>
              <a:t>Tax, income, and other financial information</a:t>
            </a:r>
          </a:p>
          <a:p>
            <a:pPr lvl="1"/>
            <a:r>
              <a:rPr lang="en-US" dirty="0" smtClean="0"/>
              <a:t>Dislocated worker status</a:t>
            </a:r>
          </a:p>
          <a:p>
            <a:pPr lvl="1"/>
            <a:r>
              <a:rPr lang="en-US" dirty="0" smtClean="0"/>
              <a:t>Receipt of federal means-tested benefits</a:t>
            </a:r>
          </a:p>
          <a:p>
            <a:pPr lvl="1"/>
            <a:r>
              <a:rPr lang="en-US" dirty="0" smtClean="0"/>
              <a:t>Assets</a:t>
            </a:r>
          </a:p>
          <a:p>
            <a:pPr lvl="1"/>
            <a:r>
              <a:rPr lang="en-US" dirty="0" smtClean="0"/>
              <a:t>Untaxed income</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11</a:t>
            </a:fld>
            <a:endParaRPr lang="en-GB" altLang="en-US" dirty="0"/>
          </a:p>
        </p:txBody>
      </p:sp>
    </p:spTree>
    <p:extLst>
      <p:ext uri="{BB962C8B-B14F-4D97-AF65-F5344CB8AC3E}">
        <p14:creationId xmlns:p14="http://schemas.microsoft.com/office/powerpoint/2010/main" val="4006915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B050"/>
                </a:solidFill>
              </a:rPr>
              <a:t>IRS DATA RETRIEVAL</a:t>
            </a:r>
            <a:endParaRPr lang="en-US" dirty="0">
              <a:solidFill>
                <a:srgbClr val="00B050"/>
              </a:solidFill>
            </a:endParaRPr>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12</a:t>
            </a:fld>
            <a:endParaRPr lang="en-GB"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914525"/>
            <a:ext cx="52197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29425" y="2686050"/>
            <a:ext cx="2419350" cy="646331"/>
          </a:xfrm>
          <a:prstGeom prst="rect">
            <a:avLst/>
          </a:prstGeom>
          <a:noFill/>
        </p:spPr>
        <p:txBody>
          <a:bodyPr wrap="square" rtlCol="0">
            <a:spAutoFit/>
          </a:bodyPr>
          <a:lstStyle/>
          <a:p>
            <a:r>
              <a:rPr lang="en-US" dirty="0" smtClean="0">
                <a:solidFill>
                  <a:srgbClr val="C00000"/>
                </a:solidFill>
              </a:rPr>
              <a:t>USE THE IRS DATA RETRIEVAL </a:t>
            </a:r>
            <a:endParaRPr lang="en-US" dirty="0">
              <a:solidFill>
                <a:srgbClr val="C00000"/>
              </a:solidFill>
            </a:endParaRPr>
          </a:p>
        </p:txBody>
      </p:sp>
    </p:spTree>
    <p:extLst>
      <p:ext uri="{BB962C8B-B14F-4D97-AF65-F5344CB8AC3E}">
        <p14:creationId xmlns:p14="http://schemas.microsoft.com/office/powerpoint/2010/main" val="377993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051" y="1950350"/>
            <a:ext cx="8229600" cy="1143000"/>
          </a:xfrm>
        </p:spPr>
        <p:txBody>
          <a:bodyPr/>
          <a:lstStyle/>
          <a:p>
            <a:r>
              <a:rPr lang="en-US" dirty="0" smtClean="0"/>
              <a:t>STUDENT (AND SPOUSE) INFORMATION</a:t>
            </a:r>
            <a:endParaRPr lang="en-US" dirty="0"/>
          </a:p>
        </p:txBody>
      </p:sp>
      <p:sp>
        <p:nvSpPr>
          <p:cNvPr id="5" name="Content Placeholder 4"/>
          <p:cNvSpPr>
            <a:spLocks noGrp="1"/>
          </p:cNvSpPr>
          <p:nvPr>
            <p:ph idx="1"/>
          </p:nvPr>
        </p:nvSpPr>
        <p:spPr>
          <a:xfrm>
            <a:off x="495300" y="3358629"/>
            <a:ext cx="8229600" cy="2457412"/>
          </a:xfrm>
        </p:spPr>
        <p:txBody>
          <a:bodyPr/>
          <a:lstStyle/>
          <a:p>
            <a:pPr algn="l"/>
            <a:r>
              <a:rPr lang="en-US" dirty="0" smtClean="0"/>
              <a:t>Tax, income, and other financial information</a:t>
            </a:r>
          </a:p>
          <a:p>
            <a:pPr algn="l"/>
            <a:r>
              <a:rPr lang="en-US" dirty="0" smtClean="0"/>
              <a:t>Dislocated worker status</a:t>
            </a:r>
          </a:p>
          <a:p>
            <a:pPr algn="l"/>
            <a:r>
              <a:rPr lang="en-US" dirty="0" smtClean="0"/>
              <a:t>Receipt of federal means-tested benefits</a:t>
            </a:r>
          </a:p>
          <a:p>
            <a:pPr algn="l"/>
            <a:r>
              <a:rPr lang="en-US" dirty="0" smtClean="0"/>
              <a:t>Assets</a:t>
            </a:r>
          </a:p>
          <a:p>
            <a:pPr algn="l"/>
            <a:r>
              <a:rPr lang="en-US" dirty="0" smtClean="0"/>
              <a:t>Untaxed income</a:t>
            </a:r>
            <a:endParaRPr lang="en-US" dirty="0"/>
          </a:p>
        </p:txBody>
      </p:sp>
      <p:sp>
        <p:nvSpPr>
          <p:cNvPr id="3" name="Slide Number Placeholder 2"/>
          <p:cNvSpPr>
            <a:spLocks noGrp="1"/>
          </p:cNvSpPr>
          <p:nvPr>
            <p:ph type="sldNum" sz="quarter" idx="12"/>
          </p:nvPr>
        </p:nvSpPr>
        <p:spPr/>
        <p:txBody>
          <a:bodyPr/>
          <a:lstStyle/>
          <a:p>
            <a:pPr>
              <a:defRPr/>
            </a:pPr>
            <a:fld id="{7B4ED3DE-7098-4D40-8098-FED8D619C6B5}" type="slidenum">
              <a:rPr lang="en-GB" altLang="en-US" smtClean="0"/>
              <a:pPr>
                <a:defRPr/>
              </a:pPr>
              <a:t>13</a:t>
            </a:fld>
            <a:endParaRPr lang="en-GB" altLang="en-US" dirty="0"/>
          </a:p>
        </p:txBody>
      </p:sp>
    </p:spTree>
    <p:extLst>
      <p:ext uri="{BB962C8B-B14F-4D97-AF65-F5344CB8AC3E}">
        <p14:creationId xmlns:p14="http://schemas.microsoft.com/office/powerpoint/2010/main" val="167611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INFORMATION</a:t>
            </a:r>
            <a:endParaRPr lang="en-US" dirty="0"/>
          </a:p>
        </p:txBody>
      </p:sp>
      <p:sp>
        <p:nvSpPr>
          <p:cNvPr id="3" name="Content Placeholder 2"/>
          <p:cNvSpPr>
            <a:spLocks noGrp="1"/>
          </p:cNvSpPr>
          <p:nvPr>
            <p:ph idx="1"/>
          </p:nvPr>
        </p:nvSpPr>
        <p:spPr/>
        <p:txBody>
          <a:bodyPr/>
          <a:lstStyle/>
          <a:p>
            <a:pPr algn="l"/>
            <a:r>
              <a:rPr lang="en-US" dirty="0" smtClean="0"/>
              <a:t>Parent marital status</a:t>
            </a:r>
          </a:p>
          <a:p>
            <a:pPr lvl="1"/>
            <a:r>
              <a:rPr lang="en-US" dirty="0" smtClean="0"/>
              <a:t>Include both parents if married or live together</a:t>
            </a:r>
          </a:p>
          <a:p>
            <a:pPr lvl="1"/>
            <a:r>
              <a:rPr lang="en-US" dirty="0" smtClean="0"/>
              <a:t>Include step parent if your parent remarried</a:t>
            </a:r>
          </a:p>
          <a:p>
            <a:pPr algn="l"/>
            <a:r>
              <a:rPr lang="en-US" dirty="0"/>
              <a:t>T</a:t>
            </a:r>
            <a:r>
              <a:rPr lang="en-US" dirty="0" smtClean="0"/>
              <a:t>ax, income, and other financial information</a:t>
            </a:r>
          </a:p>
          <a:p>
            <a:pPr algn="l"/>
            <a:r>
              <a:rPr lang="en-US" dirty="0" smtClean="0"/>
              <a:t>Dislocated worker status</a:t>
            </a:r>
          </a:p>
          <a:p>
            <a:pPr algn="l"/>
            <a:r>
              <a:rPr lang="en-US" dirty="0" smtClean="0"/>
              <a:t>Receipt of federal means-tested benefits</a:t>
            </a:r>
          </a:p>
          <a:p>
            <a:pPr algn="l"/>
            <a:r>
              <a:rPr lang="en-US" dirty="0" smtClean="0"/>
              <a:t>Assets</a:t>
            </a:r>
          </a:p>
          <a:p>
            <a:pPr algn="l"/>
            <a:r>
              <a:rPr lang="en-US" dirty="0" smtClean="0"/>
              <a:t>Untaxed income</a:t>
            </a:r>
          </a:p>
          <a:p>
            <a:pPr algn="l"/>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14</a:t>
            </a:fld>
            <a:endParaRPr lang="en-GB" altLang="en-US" dirty="0"/>
          </a:p>
        </p:txBody>
      </p:sp>
    </p:spTree>
    <p:extLst>
      <p:ext uri="{BB962C8B-B14F-4D97-AF65-F5344CB8AC3E}">
        <p14:creationId xmlns:p14="http://schemas.microsoft.com/office/powerpoint/2010/main" val="92848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FAFSA ERRORS</a:t>
            </a:r>
            <a:endParaRPr lang="en-US" dirty="0"/>
          </a:p>
        </p:txBody>
      </p:sp>
      <p:sp>
        <p:nvSpPr>
          <p:cNvPr id="3" name="Content Placeholder 2"/>
          <p:cNvSpPr>
            <a:spLocks noGrp="1"/>
          </p:cNvSpPr>
          <p:nvPr>
            <p:ph idx="1"/>
          </p:nvPr>
        </p:nvSpPr>
        <p:spPr>
          <a:xfrm>
            <a:off x="438150" y="2301354"/>
            <a:ext cx="8229600" cy="2457412"/>
          </a:xfrm>
        </p:spPr>
        <p:txBody>
          <a:bodyPr/>
          <a:lstStyle/>
          <a:p>
            <a:pPr algn="l"/>
            <a:r>
              <a:rPr lang="en-US" dirty="0" smtClean="0"/>
              <a:t>SSN Errors</a:t>
            </a:r>
          </a:p>
          <a:p>
            <a:pPr algn="l"/>
            <a:r>
              <a:rPr lang="en-US" dirty="0" smtClean="0"/>
              <a:t>Divorced/remarried parental information</a:t>
            </a:r>
          </a:p>
          <a:p>
            <a:pPr algn="l"/>
            <a:r>
              <a:rPr lang="en-US" dirty="0" smtClean="0"/>
              <a:t>Income earned by parents/stepparents</a:t>
            </a:r>
          </a:p>
          <a:p>
            <a:pPr algn="l"/>
            <a:r>
              <a:rPr lang="en-US" dirty="0" smtClean="0"/>
              <a:t>Untaxed income</a:t>
            </a:r>
          </a:p>
          <a:p>
            <a:pPr algn="l"/>
            <a:r>
              <a:rPr lang="en-US" dirty="0" smtClean="0"/>
              <a:t>US income taxes paid</a:t>
            </a:r>
          </a:p>
          <a:p>
            <a:pPr algn="l"/>
            <a:r>
              <a:rPr lang="en-US" dirty="0" smtClean="0"/>
              <a:t>Household size</a:t>
            </a:r>
          </a:p>
          <a:p>
            <a:pPr algn="l"/>
            <a:r>
              <a:rPr lang="en-US" dirty="0" smtClean="0"/>
              <a:t>Number of family members in college</a:t>
            </a:r>
          </a:p>
          <a:p>
            <a:pPr algn="l"/>
            <a:r>
              <a:rPr lang="en-US" dirty="0" smtClean="0"/>
              <a:t>Real estate and investments net worth</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15</a:t>
            </a:fld>
            <a:endParaRPr lang="en-GB" altLang="en-US" dirty="0"/>
          </a:p>
        </p:txBody>
      </p:sp>
    </p:spTree>
    <p:extLst>
      <p:ext uri="{BB962C8B-B14F-4D97-AF65-F5344CB8AC3E}">
        <p14:creationId xmlns:p14="http://schemas.microsoft.com/office/powerpoint/2010/main" val="258473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SIGNATURES</a:t>
            </a:r>
            <a:endParaRPr lang="en-US" dirty="0"/>
          </a:p>
        </p:txBody>
      </p:sp>
      <p:sp>
        <p:nvSpPr>
          <p:cNvPr id="3" name="Content Placeholder 2"/>
          <p:cNvSpPr>
            <a:spLocks noGrp="1"/>
          </p:cNvSpPr>
          <p:nvPr>
            <p:ph idx="1"/>
          </p:nvPr>
        </p:nvSpPr>
        <p:spPr/>
        <p:txBody>
          <a:bodyPr/>
          <a:lstStyle/>
          <a:p>
            <a:pPr algn="l"/>
            <a:r>
              <a:rPr lang="en-US" dirty="0" smtClean="0"/>
              <a:t>Required</a:t>
            </a:r>
          </a:p>
          <a:p>
            <a:pPr lvl="1"/>
            <a:r>
              <a:rPr lang="en-US" dirty="0" smtClean="0"/>
              <a:t>Student</a:t>
            </a:r>
          </a:p>
          <a:p>
            <a:pPr lvl="1"/>
            <a:r>
              <a:rPr lang="en-US" dirty="0" smtClean="0"/>
              <a:t>One parent (dependent students)</a:t>
            </a:r>
          </a:p>
          <a:p>
            <a:pPr algn="l"/>
            <a:r>
              <a:rPr lang="en-US" dirty="0" smtClean="0"/>
              <a:t>Format for submitting signatures</a:t>
            </a:r>
          </a:p>
          <a:p>
            <a:pPr lvl="1"/>
            <a:r>
              <a:rPr lang="en-US" dirty="0" smtClean="0"/>
              <a:t>Electronic using FSA ID</a:t>
            </a:r>
          </a:p>
          <a:p>
            <a:pPr lvl="1"/>
            <a:r>
              <a:rPr lang="en-US" dirty="0" smtClean="0"/>
              <a:t>Signature page printed from online FAFSA</a:t>
            </a:r>
          </a:p>
          <a:p>
            <a:pPr lvl="1"/>
            <a:r>
              <a:rPr lang="en-US" dirty="0" smtClean="0"/>
              <a:t>Paper FAFSA</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16</a:t>
            </a:fld>
            <a:endParaRPr lang="en-GB" altLang="en-US" dirty="0"/>
          </a:p>
        </p:txBody>
      </p:sp>
    </p:spTree>
    <p:extLst>
      <p:ext uri="{BB962C8B-B14F-4D97-AF65-F5344CB8AC3E}">
        <p14:creationId xmlns:p14="http://schemas.microsoft.com/office/powerpoint/2010/main" val="20293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626" y="1978925"/>
            <a:ext cx="8229600" cy="1143000"/>
          </a:xfrm>
        </p:spPr>
        <p:txBody>
          <a:bodyPr/>
          <a:lstStyle/>
          <a:p>
            <a:r>
              <a:rPr lang="en-US" dirty="0" smtClean="0"/>
              <a:t>WHAT IF YOU NEED TO CORRECT YOUR FAFSA INFORMATION?</a:t>
            </a:r>
            <a:endParaRPr lang="en-US" dirty="0"/>
          </a:p>
        </p:txBody>
      </p:sp>
      <p:sp>
        <p:nvSpPr>
          <p:cNvPr id="6" name="Content Placeholder 5"/>
          <p:cNvSpPr>
            <a:spLocks noGrp="1"/>
          </p:cNvSpPr>
          <p:nvPr>
            <p:ph idx="1"/>
          </p:nvPr>
        </p:nvSpPr>
        <p:spPr>
          <a:xfrm>
            <a:off x="419100" y="3663429"/>
            <a:ext cx="8229600" cy="2457412"/>
          </a:xfrm>
        </p:spPr>
        <p:txBody>
          <a:bodyPr/>
          <a:lstStyle/>
          <a:p>
            <a:pPr algn="l"/>
            <a:r>
              <a:rPr lang="en-US" dirty="0" smtClean="0"/>
              <a:t>Go to </a:t>
            </a:r>
            <a:r>
              <a:rPr lang="en-US" dirty="0" smtClean="0">
                <a:hlinkClick r:id="rId3"/>
              </a:rPr>
              <a:t>www.FAFSA.gov</a:t>
            </a:r>
            <a:r>
              <a:rPr lang="en-US" dirty="0" smtClean="0"/>
              <a:t> and use the FSA ID to correct the FAFSA online</a:t>
            </a:r>
          </a:p>
          <a:p>
            <a:pPr lvl="1"/>
            <a:r>
              <a:rPr lang="en-US" dirty="0" smtClean="0"/>
              <a:t>Both parent and student will have to “sign” the corrections using the FSA ID</a:t>
            </a:r>
          </a:p>
          <a:p>
            <a:pPr algn="l"/>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17</a:t>
            </a:fld>
            <a:endParaRPr lang="en-GB" altLang="en-US" dirty="0"/>
          </a:p>
        </p:txBody>
      </p:sp>
    </p:spTree>
    <p:extLst>
      <p:ext uri="{BB962C8B-B14F-4D97-AF65-F5344CB8AC3E}">
        <p14:creationId xmlns:p14="http://schemas.microsoft.com/office/powerpoint/2010/main" val="125770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pPr algn="l"/>
            <a:r>
              <a:rPr lang="en-US" dirty="0" smtClean="0"/>
              <a:t>FAFSA	processing results sent to student by paper or email—Your </a:t>
            </a:r>
            <a:r>
              <a:rPr lang="en-US" dirty="0" smtClean="0">
                <a:solidFill>
                  <a:srgbClr val="C00000"/>
                </a:solidFill>
              </a:rPr>
              <a:t>EFC</a:t>
            </a:r>
            <a:r>
              <a:rPr lang="en-US" dirty="0" smtClean="0"/>
              <a:t> will be included</a:t>
            </a:r>
          </a:p>
          <a:p>
            <a:pPr algn="l"/>
            <a:r>
              <a:rPr lang="en-US" dirty="0" smtClean="0"/>
              <a:t>Your information is sent to the schools you listed on your FAFSA</a:t>
            </a:r>
          </a:p>
          <a:p>
            <a:pPr algn="l"/>
            <a:r>
              <a:rPr lang="en-US" dirty="0" smtClean="0"/>
              <a:t>If you need to send your school additional documents, they will notify you by mail or email</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18</a:t>
            </a:fld>
            <a:endParaRPr lang="en-GB" altLang="en-US" dirty="0"/>
          </a:p>
        </p:txBody>
      </p:sp>
    </p:spTree>
    <p:extLst>
      <p:ext uri="{BB962C8B-B14F-4D97-AF65-F5344CB8AC3E}">
        <p14:creationId xmlns:p14="http://schemas.microsoft.com/office/powerpoint/2010/main" val="225958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NEED</a:t>
            </a:r>
            <a:endParaRPr lang="en-US" dirty="0"/>
          </a:p>
        </p:txBody>
      </p:sp>
      <p:sp>
        <p:nvSpPr>
          <p:cNvPr id="3" name="Content Placeholder 2"/>
          <p:cNvSpPr>
            <a:spLocks noGrp="1"/>
          </p:cNvSpPr>
          <p:nvPr>
            <p:ph idx="1"/>
          </p:nvPr>
        </p:nvSpPr>
        <p:spPr/>
        <p:txBody>
          <a:bodyPr/>
          <a:lstStyle/>
          <a:p>
            <a:pPr algn="l"/>
            <a:r>
              <a:rPr lang="en-US" dirty="0" smtClean="0"/>
              <a:t>COA – EFC = NEED</a:t>
            </a:r>
          </a:p>
          <a:p>
            <a:pPr algn="l"/>
            <a:r>
              <a:rPr lang="en-US" dirty="0" smtClean="0"/>
              <a:t>Your EFC will remain the same, but your COA and your NEED vary from school to school</a:t>
            </a:r>
          </a:p>
          <a:p>
            <a:pPr algn="l"/>
            <a:r>
              <a:rPr lang="en-US" dirty="0" smtClean="0"/>
              <a:t>Your financial aid packages will also vary from school to school</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19</a:t>
            </a:fld>
            <a:endParaRPr lang="en-GB" altLang="en-US" dirty="0"/>
          </a:p>
        </p:txBody>
      </p:sp>
    </p:spTree>
    <p:extLst>
      <p:ext uri="{BB962C8B-B14F-4D97-AF65-F5344CB8AC3E}">
        <p14:creationId xmlns:p14="http://schemas.microsoft.com/office/powerpoint/2010/main" val="103799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4" y="1804988"/>
            <a:ext cx="7205663"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09875" y="2324100"/>
            <a:ext cx="825867" cy="369332"/>
          </a:xfrm>
          <a:prstGeom prst="rect">
            <a:avLst/>
          </a:prstGeom>
          <a:noFill/>
        </p:spPr>
        <p:txBody>
          <a:bodyPr wrap="none" rtlCol="0">
            <a:spAutoFit/>
          </a:bodyPr>
          <a:lstStyle/>
          <a:p>
            <a:r>
              <a:rPr lang="en-US" dirty="0" smtClean="0"/>
              <a:t>COST</a:t>
            </a:r>
            <a:endParaRPr lang="en-US" dirty="0"/>
          </a:p>
        </p:txBody>
      </p:sp>
      <p:sp>
        <p:nvSpPr>
          <p:cNvPr id="7" name="TextBox 6"/>
          <p:cNvSpPr txBox="1"/>
          <p:nvPr/>
        </p:nvSpPr>
        <p:spPr>
          <a:xfrm>
            <a:off x="4858407" y="3912632"/>
            <a:ext cx="1347357" cy="369332"/>
          </a:xfrm>
          <a:prstGeom prst="rect">
            <a:avLst/>
          </a:prstGeom>
          <a:noFill/>
        </p:spPr>
        <p:txBody>
          <a:bodyPr wrap="none" rtlCol="0">
            <a:spAutoFit/>
          </a:bodyPr>
          <a:lstStyle/>
          <a:p>
            <a:r>
              <a:rPr lang="en-US" dirty="0" smtClean="0"/>
              <a:t>LOCATION</a:t>
            </a:r>
            <a:endParaRPr lang="en-US" dirty="0"/>
          </a:p>
        </p:txBody>
      </p:sp>
      <p:sp>
        <p:nvSpPr>
          <p:cNvPr id="8" name="TextBox 7"/>
          <p:cNvSpPr txBox="1"/>
          <p:nvPr/>
        </p:nvSpPr>
        <p:spPr>
          <a:xfrm>
            <a:off x="6550543" y="3531632"/>
            <a:ext cx="800219" cy="369332"/>
          </a:xfrm>
          <a:prstGeom prst="rect">
            <a:avLst/>
          </a:prstGeom>
          <a:noFill/>
        </p:spPr>
        <p:txBody>
          <a:bodyPr wrap="none" rtlCol="0">
            <a:spAutoFit/>
          </a:bodyPr>
          <a:lstStyle/>
          <a:p>
            <a:r>
              <a:rPr lang="en-US" dirty="0" smtClean="0"/>
              <a:t>DEBT</a:t>
            </a:r>
            <a:endParaRPr lang="en-US" dirty="0"/>
          </a:p>
        </p:txBody>
      </p:sp>
      <p:sp>
        <p:nvSpPr>
          <p:cNvPr id="9" name="TextBox 8"/>
          <p:cNvSpPr txBox="1"/>
          <p:nvPr/>
        </p:nvSpPr>
        <p:spPr>
          <a:xfrm>
            <a:off x="2636422" y="3806309"/>
            <a:ext cx="1313180" cy="369332"/>
          </a:xfrm>
          <a:prstGeom prst="rect">
            <a:avLst/>
          </a:prstGeom>
          <a:noFill/>
        </p:spPr>
        <p:txBody>
          <a:bodyPr wrap="none" rtlCol="0">
            <a:spAutoFit/>
          </a:bodyPr>
          <a:lstStyle/>
          <a:p>
            <a:r>
              <a:rPr lang="en-US" dirty="0" smtClean="0"/>
              <a:t>DEGREES</a:t>
            </a:r>
            <a:endParaRPr lang="en-US" dirty="0"/>
          </a:p>
        </p:txBody>
      </p:sp>
      <p:sp>
        <p:nvSpPr>
          <p:cNvPr id="10" name="TextBox 9"/>
          <p:cNvSpPr txBox="1"/>
          <p:nvPr/>
        </p:nvSpPr>
        <p:spPr>
          <a:xfrm>
            <a:off x="3040795" y="5057775"/>
            <a:ext cx="1817613" cy="369332"/>
          </a:xfrm>
          <a:prstGeom prst="rect">
            <a:avLst/>
          </a:prstGeom>
          <a:noFill/>
        </p:spPr>
        <p:txBody>
          <a:bodyPr wrap="none" rtlCol="0">
            <a:spAutoFit/>
          </a:bodyPr>
          <a:lstStyle/>
          <a:p>
            <a:r>
              <a:rPr lang="en-US" dirty="0" smtClean="0"/>
              <a:t>FINANCIAL AID</a:t>
            </a:r>
            <a:endParaRPr lang="en-US" dirty="0"/>
          </a:p>
        </p:txBody>
      </p:sp>
      <p:sp>
        <p:nvSpPr>
          <p:cNvPr id="11" name="TextBox 10"/>
          <p:cNvSpPr txBox="1"/>
          <p:nvPr/>
        </p:nvSpPr>
        <p:spPr>
          <a:xfrm>
            <a:off x="2377312" y="3274457"/>
            <a:ext cx="915700" cy="369332"/>
          </a:xfrm>
          <a:prstGeom prst="rect">
            <a:avLst/>
          </a:prstGeom>
          <a:noFill/>
        </p:spPr>
        <p:txBody>
          <a:bodyPr wrap="none" rtlCol="0">
            <a:spAutoFit/>
          </a:bodyPr>
          <a:lstStyle/>
          <a:p>
            <a:r>
              <a:rPr lang="en-US" dirty="0" smtClean="0"/>
              <a:t>FAFSA</a:t>
            </a:r>
            <a:endParaRPr lang="en-US" dirty="0"/>
          </a:p>
        </p:txBody>
      </p:sp>
      <p:sp>
        <p:nvSpPr>
          <p:cNvPr id="12" name="TextBox 11"/>
          <p:cNvSpPr txBox="1"/>
          <p:nvPr/>
        </p:nvSpPr>
        <p:spPr>
          <a:xfrm>
            <a:off x="3861981" y="3436977"/>
            <a:ext cx="1992853" cy="369332"/>
          </a:xfrm>
          <a:prstGeom prst="rect">
            <a:avLst/>
          </a:prstGeom>
          <a:noFill/>
        </p:spPr>
        <p:txBody>
          <a:bodyPr wrap="none" rtlCol="0">
            <a:spAutoFit/>
          </a:bodyPr>
          <a:lstStyle/>
          <a:p>
            <a:r>
              <a:rPr lang="en-US" dirty="0" smtClean="0"/>
              <a:t>SCHOLARSHIPS</a:t>
            </a:r>
            <a:endParaRPr lang="en-US" dirty="0"/>
          </a:p>
        </p:txBody>
      </p:sp>
      <p:sp>
        <p:nvSpPr>
          <p:cNvPr id="2" name="TextBox 1"/>
          <p:cNvSpPr txBox="1"/>
          <p:nvPr/>
        </p:nvSpPr>
        <p:spPr>
          <a:xfrm>
            <a:off x="3173331" y="2590800"/>
            <a:ext cx="1377300" cy="369332"/>
          </a:xfrm>
          <a:prstGeom prst="rect">
            <a:avLst/>
          </a:prstGeom>
          <a:noFill/>
        </p:spPr>
        <p:txBody>
          <a:bodyPr wrap="none" rtlCol="0">
            <a:spAutoFit/>
          </a:bodyPr>
          <a:lstStyle/>
          <a:p>
            <a:r>
              <a:rPr lang="en-US" dirty="0" smtClean="0"/>
              <a:t>YOUR EFC</a:t>
            </a:r>
            <a:endParaRPr lang="en-US" dirty="0"/>
          </a:p>
        </p:txBody>
      </p:sp>
      <p:sp>
        <p:nvSpPr>
          <p:cNvPr id="3" name="TextBox 2"/>
          <p:cNvSpPr txBox="1"/>
          <p:nvPr/>
        </p:nvSpPr>
        <p:spPr>
          <a:xfrm>
            <a:off x="3861981" y="2950607"/>
            <a:ext cx="825867" cy="369332"/>
          </a:xfrm>
          <a:prstGeom prst="rect">
            <a:avLst/>
          </a:prstGeom>
          <a:noFill/>
        </p:spPr>
        <p:txBody>
          <a:bodyPr wrap="none" rtlCol="0">
            <a:spAutoFit/>
          </a:bodyPr>
          <a:lstStyle/>
          <a:p>
            <a:r>
              <a:rPr lang="en-US" dirty="0" smtClean="0"/>
              <a:t>NEED</a:t>
            </a:r>
            <a:endParaRPr lang="en-US" dirty="0"/>
          </a:p>
        </p:txBody>
      </p:sp>
      <p:sp>
        <p:nvSpPr>
          <p:cNvPr id="4" name="TextBox 3"/>
          <p:cNvSpPr txBox="1"/>
          <p:nvPr/>
        </p:nvSpPr>
        <p:spPr>
          <a:xfrm>
            <a:off x="5772150" y="3048595"/>
            <a:ext cx="966931" cy="369332"/>
          </a:xfrm>
          <a:prstGeom prst="rect">
            <a:avLst/>
          </a:prstGeom>
          <a:noFill/>
        </p:spPr>
        <p:txBody>
          <a:bodyPr wrap="none" rtlCol="0">
            <a:spAutoFit/>
          </a:bodyPr>
          <a:lstStyle/>
          <a:p>
            <a:r>
              <a:rPr lang="en-US" dirty="0" smtClean="0"/>
              <a:t>LOANS</a:t>
            </a:r>
            <a:endParaRPr lang="en-US" dirty="0"/>
          </a:p>
        </p:txBody>
      </p:sp>
      <p:sp>
        <p:nvSpPr>
          <p:cNvPr id="5" name="Slide Number Placeholder 4"/>
          <p:cNvSpPr>
            <a:spLocks noGrp="1"/>
          </p:cNvSpPr>
          <p:nvPr>
            <p:ph type="sldNum" sz="quarter" idx="12"/>
          </p:nvPr>
        </p:nvSpPr>
        <p:spPr/>
        <p:txBody>
          <a:bodyPr/>
          <a:lstStyle/>
          <a:p>
            <a:pPr>
              <a:defRPr/>
            </a:pPr>
            <a:fld id="{F137AF0D-CB87-4B13-8595-6D37D0D67559}" type="slidenum">
              <a:rPr lang="en-GB" altLang="en-US" smtClean="0"/>
              <a:pPr>
                <a:defRPr/>
              </a:pPr>
              <a:t>2</a:t>
            </a:fld>
            <a:endParaRPr lang="en-GB" altLang="en-US" dirty="0"/>
          </a:p>
        </p:txBody>
      </p:sp>
    </p:spTree>
    <p:extLst>
      <p:ext uri="{BB962C8B-B14F-4D97-AF65-F5344CB8AC3E}">
        <p14:creationId xmlns:p14="http://schemas.microsoft.com/office/powerpoint/2010/main" val="172718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5456238"/>
            <a:ext cx="8229600" cy="1143000"/>
          </a:xfrm>
        </p:spPr>
        <p:txBody>
          <a:bodyPr/>
          <a:lstStyle/>
          <a:p>
            <a:r>
              <a:rPr lang="en-US" dirty="0" smtClean="0"/>
              <a:t>Cost of Attendance Comparison</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20</a:t>
            </a:fld>
            <a:endParaRPr lang="en-GB" altLang="en-US" dirty="0"/>
          </a:p>
        </p:txBody>
      </p:sp>
      <p:graphicFrame>
        <p:nvGraphicFramePr>
          <p:cNvPr id="5" name="Table 4"/>
          <p:cNvGraphicFramePr>
            <a:graphicFrameLocks noGrp="1"/>
          </p:cNvGraphicFramePr>
          <p:nvPr>
            <p:extLst>
              <p:ext uri="{D42A27DB-BD31-4B8C-83A1-F6EECF244321}">
                <p14:modId xmlns:p14="http://schemas.microsoft.com/office/powerpoint/2010/main" val="3785263773"/>
              </p:ext>
            </p:extLst>
          </p:nvPr>
        </p:nvGraphicFramePr>
        <p:xfrm>
          <a:off x="409577" y="2438400"/>
          <a:ext cx="8420098" cy="2839720"/>
        </p:xfrm>
        <a:graphic>
          <a:graphicData uri="http://schemas.openxmlformats.org/drawingml/2006/table">
            <a:tbl>
              <a:tblPr firstRow="1" bandRow="1">
                <a:tableStyleId>{5C22544A-7EE6-4342-B048-85BDC9FD1C3A}</a:tableStyleId>
              </a:tblPr>
              <a:tblGrid>
                <a:gridCol w="914398"/>
                <a:gridCol w="1038225"/>
                <a:gridCol w="990600"/>
                <a:gridCol w="1019175"/>
                <a:gridCol w="1143000"/>
                <a:gridCol w="1219200"/>
                <a:gridCol w="1076325"/>
                <a:gridCol w="1019175"/>
              </a:tblGrid>
              <a:tr h="614680">
                <a:tc>
                  <a:txBody>
                    <a:bodyPr/>
                    <a:lstStyle/>
                    <a:p>
                      <a:endParaRPr lang="en-US" dirty="0"/>
                    </a:p>
                  </a:txBody>
                  <a:tcPr/>
                </a:tc>
                <a:tc>
                  <a:txBody>
                    <a:bodyPr/>
                    <a:lstStyle/>
                    <a:p>
                      <a:r>
                        <a:rPr lang="en-US" sz="1600" dirty="0" smtClean="0"/>
                        <a:t>HCC</a:t>
                      </a:r>
                      <a:endParaRPr lang="en-US" sz="1600" dirty="0"/>
                    </a:p>
                  </a:txBody>
                  <a:tcPr/>
                </a:tc>
                <a:tc>
                  <a:txBody>
                    <a:bodyPr/>
                    <a:lstStyle/>
                    <a:p>
                      <a:r>
                        <a:rPr lang="en-US" sz="1600" dirty="0" smtClean="0"/>
                        <a:t>UMCP</a:t>
                      </a:r>
                      <a:endParaRPr lang="en-US" sz="1600" dirty="0"/>
                    </a:p>
                  </a:txBody>
                  <a:tcPr/>
                </a:tc>
                <a:tc>
                  <a:txBody>
                    <a:bodyPr/>
                    <a:lstStyle/>
                    <a:p>
                      <a:r>
                        <a:rPr lang="en-US" sz="1600" dirty="0" smtClean="0"/>
                        <a:t>Towson</a:t>
                      </a:r>
                      <a:endParaRPr lang="en-US" sz="1600" dirty="0"/>
                    </a:p>
                  </a:txBody>
                  <a:tcPr/>
                </a:tc>
                <a:tc>
                  <a:txBody>
                    <a:bodyPr/>
                    <a:lstStyle/>
                    <a:p>
                      <a:r>
                        <a:rPr lang="en-US" sz="1600" dirty="0" smtClean="0"/>
                        <a:t>Frostburg</a:t>
                      </a:r>
                      <a:endParaRPr lang="en-US" sz="1600" dirty="0"/>
                    </a:p>
                  </a:txBody>
                  <a:tcPr/>
                </a:tc>
                <a:tc>
                  <a:txBody>
                    <a:bodyPr/>
                    <a:lstStyle/>
                    <a:p>
                      <a:r>
                        <a:rPr lang="en-US" sz="1600" dirty="0" smtClean="0"/>
                        <a:t>Stevenson</a:t>
                      </a:r>
                      <a:endParaRPr lang="en-US" sz="1600" dirty="0"/>
                    </a:p>
                  </a:txBody>
                  <a:tcPr/>
                </a:tc>
                <a:tc>
                  <a:txBody>
                    <a:bodyPr/>
                    <a:lstStyle/>
                    <a:p>
                      <a:r>
                        <a:rPr lang="en-US" sz="1600" dirty="0" smtClean="0"/>
                        <a:t>Hopkins</a:t>
                      </a:r>
                      <a:endParaRPr lang="en-US" sz="1600" dirty="0"/>
                    </a:p>
                  </a:txBody>
                  <a:tcPr/>
                </a:tc>
                <a:tc>
                  <a:txBody>
                    <a:bodyPr/>
                    <a:lstStyle/>
                    <a:p>
                      <a:r>
                        <a:rPr lang="en-US" sz="1600" dirty="0" smtClean="0"/>
                        <a:t>Loyola</a:t>
                      </a:r>
                      <a:endParaRPr lang="en-US" sz="1600" dirty="0"/>
                    </a:p>
                  </a:txBody>
                  <a:tcPr/>
                </a:tc>
              </a:tr>
              <a:tr h="370840">
                <a:tc>
                  <a:txBody>
                    <a:bodyPr/>
                    <a:lstStyle/>
                    <a:p>
                      <a:r>
                        <a:rPr lang="en-US" dirty="0" smtClean="0"/>
                        <a:t>T&amp;F</a:t>
                      </a:r>
                      <a:endParaRPr lang="en-US" dirty="0"/>
                    </a:p>
                  </a:txBody>
                  <a:tcPr/>
                </a:tc>
                <a:tc>
                  <a:txBody>
                    <a:bodyPr/>
                    <a:lstStyle/>
                    <a:p>
                      <a:pPr algn="r"/>
                      <a:r>
                        <a:rPr lang="en-US" dirty="0" smtClean="0"/>
                        <a:t>3300</a:t>
                      </a:r>
                      <a:endParaRPr lang="en-US" dirty="0"/>
                    </a:p>
                  </a:txBody>
                  <a:tcPr/>
                </a:tc>
                <a:tc>
                  <a:txBody>
                    <a:bodyPr/>
                    <a:lstStyle/>
                    <a:p>
                      <a:pPr algn="r"/>
                      <a:r>
                        <a:rPr lang="en-US" dirty="0" smtClean="0"/>
                        <a:t>9996</a:t>
                      </a:r>
                      <a:endParaRPr lang="en-US" dirty="0"/>
                    </a:p>
                  </a:txBody>
                  <a:tcPr/>
                </a:tc>
                <a:tc>
                  <a:txBody>
                    <a:bodyPr/>
                    <a:lstStyle/>
                    <a:p>
                      <a:pPr algn="r"/>
                      <a:r>
                        <a:rPr lang="en-US" dirty="0" smtClean="0"/>
                        <a:t>9182</a:t>
                      </a:r>
                      <a:endParaRPr lang="en-US" dirty="0"/>
                    </a:p>
                  </a:txBody>
                  <a:tcPr/>
                </a:tc>
                <a:tc>
                  <a:txBody>
                    <a:bodyPr/>
                    <a:lstStyle/>
                    <a:p>
                      <a:pPr algn="r"/>
                      <a:r>
                        <a:rPr lang="en-US" dirty="0" smtClean="0"/>
                        <a:t>8488</a:t>
                      </a:r>
                      <a:endParaRPr lang="en-US" dirty="0"/>
                    </a:p>
                  </a:txBody>
                  <a:tcPr/>
                </a:tc>
                <a:tc>
                  <a:txBody>
                    <a:bodyPr/>
                    <a:lstStyle/>
                    <a:p>
                      <a:pPr algn="r"/>
                      <a:r>
                        <a:rPr lang="en-US" dirty="0" smtClean="0"/>
                        <a:t>31009</a:t>
                      </a:r>
                      <a:endParaRPr lang="en-US" dirty="0"/>
                    </a:p>
                  </a:txBody>
                  <a:tcPr/>
                </a:tc>
                <a:tc>
                  <a:txBody>
                    <a:bodyPr/>
                    <a:lstStyle/>
                    <a:p>
                      <a:pPr algn="r"/>
                      <a:r>
                        <a:rPr lang="en-US" dirty="0" smtClean="0"/>
                        <a:t>49210</a:t>
                      </a:r>
                      <a:endParaRPr lang="en-US" dirty="0"/>
                    </a:p>
                  </a:txBody>
                  <a:tcPr/>
                </a:tc>
                <a:tc>
                  <a:txBody>
                    <a:bodyPr/>
                    <a:lstStyle/>
                    <a:p>
                      <a:pPr algn="r"/>
                      <a:r>
                        <a:rPr lang="en-US" dirty="0" smtClean="0"/>
                        <a:t>45200</a:t>
                      </a:r>
                      <a:endParaRPr lang="en-US" dirty="0"/>
                    </a:p>
                  </a:txBody>
                  <a:tcPr/>
                </a:tc>
              </a:tr>
              <a:tr h="370840">
                <a:tc>
                  <a:txBody>
                    <a:bodyPr/>
                    <a:lstStyle/>
                    <a:p>
                      <a:r>
                        <a:rPr lang="en-US" dirty="0" smtClean="0"/>
                        <a:t>R&amp;B</a:t>
                      </a:r>
                      <a:endParaRPr lang="en-US" dirty="0"/>
                    </a:p>
                  </a:txBody>
                  <a:tcPr/>
                </a:tc>
                <a:tc>
                  <a:txBody>
                    <a:bodyPr/>
                    <a:lstStyle/>
                    <a:p>
                      <a:pPr algn="r"/>
                      <a:r>
                        <a:rPr lang="en-US" dirty="0" smtClean="0"/>
                        <a:t>0</a:t>
                      </a:r>
                      <a:endParaRPr lang="en-US" dirty="0"/>
                    </a:p>
                  </a:txBody>
                  <a:tcPr/>
                </a:tc>
                <a:tc>
                  <a:txBody>
                    <a:bodyPr/>
                    <a:lstStyle/>
                    <a:p>
                      <a:pPr algn="r"/>
                      <a:r>
                        <a:rPr lang="en-US" dirty="0" smtClean="0"/>
                        <a:t>10972</a:t>
                      </a:r>
                      <a:endParaRPr lang="en-US" dirty="0"/>
                    </a:p>
                  </a:txBody>
                  <a:tcPr/>
                </a:tc>
                <a:tc>
                  <a:txBody>
                    <a:bodyPr/>
                    <a:lstStyle/>
                    <a:p>
                      <a:pPr algn="r"/>
                      <a:r>
                        <a:rPr lang="en-US" dirty="0" smtClean="0"/>
                        <a:t>11306</a:t>
                      </a:r>
                      <a:endParaRPr lang="en-US" dirty="0"/>
                    </a:p>
                  </a:txBody>
                  <a:tcPr/>
                </a:tc>
                <a:tc>
                  <a:txBody>
                    <a:bodyPr/>
                    <a:lstStyle/>
                    <a:p>
                      <a:pPr algn="r"/>
                      <a:r>
                        <a:rPr lang="en-US" dirty="0" smtClean="0"/>
                        <a:t>9878</a:t>
                      </a:r>
                      <a:endParaRPr lang="en-US" dirty="0"/>
                    </a:p>
                  </a:txBody>
                  <a:tcPr/>
                </a:tc>
                <a:tc>
                  <a:txBody>
                    <a:bodyPr/>
                    <a:lstStyle/>
                    <a:p>
                      <a:pPr algn="r"/>
                      <a:r>
                        <a:rPr lang="en-US" dirty="0" smtClean="0"/>
                        <a:t>12490</a:t>
                      </a:r>
                      <a:endParaRPr lang="en-US" dirty="0"/>
                    </a:p>
                  </a:txBody>
                  <a:tcPr/>
                </a:tc>
                <a:tc>
                  <a:txBody>
                    <a:bodyPr/>
                    <a:lstStyle/>
                    <a:p>
                      <a:pPr algn="r"/>
                      <a:r>
                        <a:rPr lang="en-US" dirty="0" smtClean="0"/>
                        <a:t>14540</a:t>
                      </a:r>
                      <a:endParaRPr lang="en-US" dirty="0"/>
                    </a:p>
                  </a:txBody>
                  <a:tcPr/>
                </a:tc>
                <a:tc>
                  <a:txBody>
                    <a:bodyPr/>
                    <a:lstStyle/>
                    <a:p>
                      <a:pPr algn="r"/>
                      <a:r>
                        <a:rPr lang="en-US" dirty="0" smtClean="0"/>
                        <a:t>13310</a:t>
                      </a:r>
                      <a:endParaRPr lang="en-US" dirty="0"/>
                    </a:p>
                  </a:txBody>
                  <a:tcPr/>
                </a:tc>
              </a:tr>
              <a:tr h="370840">
                <a:tc>
                  <a:txBody>
                    <a:bodyPr/>
                    <a:lstStyle/>
                    <a:p>
                      <a:r>
                        <a:rPr lang="en-US" dirty="0" smtClean="0"/>
                        <a:t>B&amp;S</a:t>
                      </a:r>
                      <a:endParaRPr lang="en-US" dirty="0"/>
                    </a:p>
                  </a:txBody>
                  <a:tcPr/>
                </a:tc>
                <a:tc>
                  <a:txBody>
                    <a:bodyPr/>
                    <a:lstStyle/>
                    <a:p>
                      <a:pPr algn="r"/>
                      <a:r>
                        <a:rPr lang="en-US" dirty="0" smtClean="0"/>
                        <a:t>1300</a:t>
                      </a:r>
                      <a:endParaRPr lang="en-US" dirty="0"/>
                    </a:p>
                  </a:txBody>
                  <a:tcPr/>
                </a:tc>
                <a:tc>
                  <a:txBody>
                    <a:bodyPr/>
                    <a:lstStyle/>
                    <a:p>
                      <a:pPr algn="r"/>
                      <a:r>
                        <a:rPr lang="en-US" dirty="0" smtClean="0"/>
                        <a:t>1130</a:t>
                      </a:r>
                      <a:endParaRPr lang="en-US" dirty="0"/>
                    </a:p>
                  </a:txBody>
                  <a:tcPr/>
                </a:tc>
                <a:tc>
                  <a:txBody>
                    <a:bodyPr/>
                    <a:lstStyle/>
                    <a:p>
                      <a:pPr algn="r"/>
                      <a:r>
                        <a:rPr lang="en-US" dirty="0" smtClean="0"/>
                        <a:t>1080</a:t>
                      </a:r>
                      <a:endParaRPr lang="en-US" dirty="0"/>
                    </a:p>
                  </a:txBody>
                  <a:tcPr/>
                </a:tc>
                <a:tc>
                  <a:txBody>
                    <a:bodyPr/>
                    <a:lstStyle/>
                    <a:p>
                      <a:pPr algn="r"/>
                      <a:r>
                        <a:rPr lang="en-US" dirty="0" smtClean="0"/>
                        <a:t>1300</a:t>
                      </a:r>
                      <a:endParaRPr lang="en-US" dirty="0"/>
                    </a:p>
                  </a:txBody>
                  <a:tcPr/>
                </a:tc>
                <a:tc>
                  <a:txBody>
                    <a:bodyPr/>
                    <a:lstStyle/>
                    <a:p>
                      <a:pPr algn="r"/>
                      <a:r>
                        <a:rPr lang="en-US" dirty="0" smtClean="0"/>
                        <a:t>1250</a:t>
                      </a:r>
                      <a:endParaRPr lang="en-US" dirty="0"/>
                    </a:p>
                  </a:txBody>
                  <a:tcPr/>
                </a:tc>
                <a:tc>
                  <a:txBody>
                    <a:bodyPr/>
                    <a:lstStyle/>
                    <a:p>
                      <a:pPr algn="r"/>
                      <a:r>
                        <a:rPr lang="en-US" dirty="0" smtClean="0"/>
                        <a:t>1210</a:t>
                      </a:r>
                      <a:endParaRPr lang="en-US" dirty="0"/>
                    </a:p>
                  </a:txBody>
                  <a:tcPr/>
                </a:tc>
                <a:tc>
                  <a:txBody>
                    <a:bodyPr/>
                    <a:lstStyle/>
                    <a:p>
                      <a:pPr algn="r"/>
                      <a:r>
                        <a:rPr lang="en-US" dirty="0" smtClean="0"/>
                        <a:t>1240</a:t>
                      </a:r>
                      <a:endParaRPr lang="en-US" dirty="0"/>
                    </a:p>
                  </a:txBody>
                  <a:tcPr/>
                </a:tc>
              </a:tr>
              <a:tr h="370840">
                <a:tc>
                  <a:txBody>
                    <a:bodyPr/>
                    <a:lstStyle/>
                    <a:p>
                      <a:r>
                        <a:rPr lang="en-US" dirty="0" smtClean="0"/>
                        <a:t>TRAN</a:t>
                      </a:r>
                      <a:endParaRPr lang="en-US" dirty="0"/>
                    </a:p>
                  </a:txBody>
                  <a:tcPr/>
                </a:tc>
                <a:tc>
                  <a:txBody>
                    <a:bodyPr/>
                    <a:lstStyle/>
                    <a:p>
                      <a:pPr algn="r"/>
                      <a:r>
                        <a:rPr lang="en-US" dirty="0" smtClean="0"/>
                        <a:t>1546</a:t>
                      </a:r>
                      <a:endParaRPr lang="en-US" dirty="0"/>
                    </a:p>
                  </a:txBody>
                  <a:tcPr/>
                </a:tc>
                <a:tc>
                  <a:txBody>
                    <a:bodyPr/>
                    <a:lstStyle/>
                    <a:p>
                      <a:pPr algn="r"/>
                      <a:endParaRPr lang="en-US" dirty="0"/>
                    </a:p>
                  </a:txBody>
                  <a:tcPr/>
                </a:tc>
                <a:tc>
                  <a:txBody>
                    <a:bodyPr/>
                    <a:lstStyle/>
                    <a:p>
                      <a:pPr algn="r"/>
                      <a:r>
                        <a:rPr lang="en-US" dirty="0" smtClean="0"/>
                        <a:t>1600</a:t>
                      </a:r>
                      <a:endParaRPr lang="en-US" dirty="0"/>
                    </a:p>
                  </a:txBody>
                  <a:tcPr/>
                </a:tc>
                <a:tc>
                  <a:txBody>
                    <a:bodyPr/>
                    <a:lstStyle/>
                    <a:p>
                      <a:pPr algn="r"/>
                      <a:r>
                        <a:rPr lang="en-US" dirty="0" smtClean="0"/>
                        <a:t>750</a:t>
                      </a:r>
                      <a:endParaRPr lang="en-US" dirty="0"/>
                    </a:p>
                  </a:txBody>
                  <a:tcPr/>
                </a:tc>
                <a:tc>
                  <a:txBody>
                    <a:bodyPr/>
                    <a:lstStyle/>
                    <a:p>
                      <a:pPr algn="r"/>
                      <a:r>
                        <a:rPr lang="en-US" dirty="0" smtClean="0"/>
                        <a:t>600</a:t>
                      </a:r>
                      <a:endParaRPr lang="en-US" dirty="0"/>
                    </a:p>
                  </a:txBody>
                  <a:tcPr/>
                </a:tc>
                <a:tc>
                  <a:txBody>
                    <a:bodyPr/>
                    <a:lstStyle/>
                    <a:p>
                      <a:pPr algn="r"/>
                      <a:endParaRPr lang="en-US" dirty="0"/>
                    </a:p>
                  </a:txBody>
                  <a:tcPr/>
                </a:tc>
                <a:tc>
                  <a:txBody>
                    <a:bodyPr/>
                    <a:lstStyle/>
                    <a:p>
                      <a:pPr algn="r"/>
                      <a:endParaRPr lang="en-US" dirty="0"/>
                    </a:p>
                  </a:txBody>
                  <a:tcPr/>
                </a:tc>
              </a:tr>
              <a:tr h="370840">
                <a:tc>
                  <a:txBody>
                    <a:bodyPr/>
                    <a:lstStyle/>
                    <a:p>
                      <a:r>
                        <a:rPr lang="en-US" dirty="0" smtClean="0"/>
                        <a:t>MISC</a:t>
                      </a:r>
                      <a:endParaRPr lang="en-US" dirty="0"/>
                    </a:p>
                  </a:txBody>
                  <a:tcPr/>
                </a:tc>
                <a:tc>
                  <a:txBody>
                    <a:bodyPr/>
                    <a:lstStyle/>
                    <a:p>
                      <a:pPr algn="r"/>
                      <a:r>
                        <a:rPr lang="en-US" dirty="0" smtClean="0"/>
                        <a:t>1000</a:t>
                      </a:r>
                      <a:endParaRPr lang="en-US" dirty="0"/>
                    </a:p>
                  </a:txBody>
                  <a:tcPr/>
                </a:tc>
                <a:tc>
                  <a:txBody>
                    <a:bodyPr/>
                    <a:lstStyle/>
                    <a:p>
                      <a:pPr algn="r"/>
                      <a:r>
                        <a:rPr lang="en-US" dirty="0" smtClean="0"/>
                        <a:t>2490</a:t>
                      </a:r>
                      <a:endParaRPr lang="en-US" dirty="0"/>
                    </a:p>
                  </a:txBody>
                  <a:tcPr/>
                </a:tc>
                <a:tc>
                  <a:txBody>
                    <a:bodyPr/>
                    <a:lstStyle/>
                    <a:p>
                      <a:pPr algn="r"/>
                      <a:r>
                        <a:rPr lang="en-US" dirty="0" smtClean="0"/>
                        <a:t>1500</a:t>
                      </a:r>
                      <a:endParaRPr lang="en-US" dirty="0"/>
                    </a:p>
                  </a:txBody>
                  <a:tcPr/>
                </a:tc>
                <a:tc>
                  <a:txBody>
                    <a:bodyPr/>
                    <a:lstStyle/>
                    <a:p>
                      <a:pPr algn="r"/>
                      <a:r>
                        <a:rPr lang="en-US" dirty="0" smtClean="0"/>
                        <a:t>1000</a:t>
                      </a:r>
                      <a:endParaRPr lang="en-US" dirty="0"/>
                    </a:p>
                  </a:txBody>
                  <a:tcPr/>
                </a:tc>
                <a:tc>
                  <a:txBody>
                    <a:bodyPr/>
                    <a:lstStyle/>
                    <a:p>
                      <a:pPr algn="r"/>
                      <a:r>
                        <a:rPr lang="en-US" dirty="0" smtClean="0"/>
                        <a:t>1000</a:t>
                      </a:r>
                      <a:endParaRPr lang="en-US" dirty="0"/>
                    </a:p>
                  </a:txBody>
                  <a:tcPr/>
                </a:tc>
                <a:tc>
                  <a:txBody>
                    <a:bodyPr/>
                    <a:lstStyle/>
                    <a:p>
                      <a:pPr algn="r"/>
                      <a:r>
                        <a:rPr lang="en-US" dirty="0" smtClean="0"/>
                        <a:t>1686</a:t>
                      </a:r>
                      <a:endParaRPr lang="en-US" dirty="0"/>
                    </a:p>
                  </a:txBody>
                  <a:tcPr/>
                </a:tc>
                <a:tc>
                  <a:txBody>
                    <a:bodyPr/>
                    <a:lstStyle/>
                    <a:p>
                      <a:pPr algn="r"/>
                      <a:r>
                        <a:rPr lang="en-US" dirty="0" smtClean="0"/>
                        <a:t>1200</a:t>
                      </a:r>
                      <a:endParaRPr lang="en-US" dirty="0"/>
                    </a:p>
                  </a:txBody>
                  <a:tcPr/>
                </a:tc>
              </a:tr>
              <a:tr h="370840">
                <a:tc>
                  <a:txBody>
                    <a:bodyPr/>
                    <a:lstStyle/>
                    <a:p>
                      <a:r>
                        <a:rPr lang="en-US" dirty="0" smtClean="0"/>
                        <a:t>TOTAL</a:t>
                      </a:r>
                      <a:endParaRPr lang="en-US" dirty="0"/>
                    </a:p>
                  </a:txBody>
                  <a:tcPr/>
                </a:tc>
                <a:tc>
                  <a:txBody>
                    <a:bodyPr/>
                    <a:lstStyle/>
                    <a:p>
                      <a:pPr algn="r"/>
                      <a:r>
                        <a:rPr lang="en-US" dirty="0" smtClean="0"/>
                        <a:t>7146</a:t>
                      </a:r>
                      <a:endParaRPr lang="en-US" dirty="0"/>
                    </a:p>
                  </a:txBody>
                  <a:tcPr/>
                </a:tc>
                <a:tc>
                  <a:txBody>
                    <a:bodyPr/>
                    <a:lstStyle/>
                    <a:p>
                      <a:pPr algn="r"/>
                      <a:r>
                        <a:rPr lang="en-US" dirty="0" smtClean="0"/>
                        <a:t>25,588</a:t>
                      </a:r>
                      <a:endParaRPr lang="en-US" dirty="0"/>
                    </a:p>
                  </a:txBody>
                  <a:tcPr/>
                </a:tc>
                <a:tc>
                  <a:txBody>
                    <a:bodyPr/>
                    <a:lstStyle/>
                    <a:p>
                      <a:pPr algn="r"/>
                      <a:r>
                        <a:rPr lang="en-US" dirty="0" smtClean="0"/>
                        <a:t>24,668</a:t>
                      </a:r>
                      <a:endParaRPr lang="en-US" dirty="0"/>
                    </a:p>
                  </a:txBody>
                  <a:tcPr/>
                </a:tc>
                <a:tc>
                  <a:txBody>
                    <a:bodyPr/>
                    <a:lstStyle/>
                    <a:p>
                      <a:pPr algn="r"/>
                      <a:r>
                        <a:rPr lang="en-US" dirty="0" smtClean="0"/>
                        <a:t>21,416</a:t>
                      </a:r>
                      <a:endParaRPr lang="en-US" dirty="0"/>
                    </a:p>
                  </a:txBody>
                  <a:tcPr/>
                </a:tc>
                <a:tc>
                  <a:txBody>
                    <a:bodyPr/>
                    <a:lstStyle/>
                    <a:p>
                      <a:pPr algn="r"/>
                      <a:r>
                        <a:rPr lang="en-US" dirty="0" smtClean="0"/>
                        <a:t>47,149</a:t>
                      </a:r>
                      <a:endParaRPr lang="en-US" dirty="0"/>
                    </a:p>
                  </a:txBody>
                  <a:tcPr/>
                </a:tc>
                <a:tc>
                  <a:txBody>
                    <a:bodyPr/>
                    <a:lstStyle/>
                    <a:p>
                      <a:pPr algn="r"/>
                      <a:r>
                        <a:rPr lang="en-US" dirty="0" smtClean="0"/>
                        <a:t>66,646</a:t>
                      </a:r>
                      <a:endParaRPr lang="en-US" dirty="0"/>
                    </a:p>
                  </a:txBody>
                  <a:tcPr/>
                </a:tc>
                <a:tc>
                  <a:txBody>
                    <a:bodyPr/>
                    <a:lstStyle/>
                    <a:p>
                      <a:pPr algn="r"/>
                      <a:r>
                        <a:rPr lang="en-US" dirty="0" smtClean="0"/>
                        <a:t>60,950</a:t>
                      </a:r>
                      <a:endParaRPr lang="en-US" dirty="0"/>
                    </a:p>
                  </a:txBody>
                  <a:tcPr/>
                </a:tc>
              </a:tr>
            </a:tbl>
          </a:graphicData>
        </a:graphic>
      </p:graphicFrame>
    </p:spTree>
    <p:extLst>
      <p:ext uri="{BB962C8B-B14F-4D97-AF65-F5344CB8AC3E}">
        <p14:creationId xmlns:p14="http://schemas.microsoft.com/office/powerpoint/2010/main" val="3003816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505450"/>
            <a:ext cx="8229600" cy="1143000"/>
          </a:xfrm>
        </p:spPr>
        <p:txBody>
          <a:bodyPr/>
          <a:lstStyle/>
          <a:p>
            <a:r>
              <a:rPr lang="en-US" dirty="0" smtClean="0"/>
              <a:t>TYPICAL AID PACKAGES</a:t>
            </a:r>
            <a:endParaRPr lang="en-US" dirty="0"/>
          </a:p>
        </p:txBody>
      </p:sp>
      <p:sp>
        <p:nvSpPr>
          <p:cNvPr id="3" name="Slide Number Placeholder 2"/>
          <p:cNvSpPr>
            <a:spLocks noGrp="1"/>
          </p:cNvSpPr>
          <p:nvPr>
            <p:ph type="sldNum" sz="quarter" idx="12"/>
          </p:nvPr>
        </p:nvSpPr>
        <p:spPr>
          <a:xfrm>
            <a:off x="6858000" y="6245225"/>
            <a:ext cx="2133600" cy="476250"/>
          </a:xfrm>
        </p:spPr>
        <p:txBody>
          <a:bodyPr/>
          <a:lstStyle/>
          <a:p>
            <a:pPr>
              <a:defRPr/>
            </a:pPr>
            <a:fld id="{7B4ED3DE-7098-4D40-8098-FED8D619C6B5}" type="slidenum">
              <a:rPr lang="en-GB" altLang="en-US" smtClean="0"/>
              <a:pPr>
                <a:defRPr/>
              </a:pPr>
              <a:t>21</a:t>
            </a:fld>
            <a:endParaRPr lang="en-GB" altLang="en-US" dirty="0"/>
          </a:p>
        </p:txBody>
      </p:sp>
      <p:graphicFrame>
        <p:nvGraphicFramePr>
          <p:cNvPr id="4" name="Table 3"/>
          <p:cNvGraphicFramePr>
            <a:graphicFrameLocks noGrp="1"/>
          </p:cNvGraphicFramePr>
          <p:nvPr>
            <p:extLst>
              <p:ext uri="{D42A27DB-BD31-4B8C-83A1-F6EECF244321}">
                <p14:modId xmlns:p14="http://schemas.microsoft.com/office/powerpoint/2010/main" val="4270395125"/>
              </p:ext>
            </p:extLst>
          </p:nvPr>
        </p:nvGraphicFramePr>
        <p:xfrm>
          <a:off x="800098" y="1978025"/>
          <a:ext cx="7400926" cy="3337560"/>
        </p:xfrm>
        <a:graphic>
          <a:graphicData uri="http://schemas.openxmlformats.org/drawingml/2006/table">
            <a:tbl>
              <a:tblPr firstRow="1" bandRow="1">
                <a:tableStyleId>{5C22544A-7EE6-4342-B048-85BDC9FD1C3A}</a:tableStyleId>
              </a:tblPr>
              <a:tblGrid>
                <a:gridCol w="1990727"/>
                <a:gridCol w="1619481"/>
                <a:gridCol w="1805104"/>
                <a:gridCol w="1985614"/>
              </a:tblGrid>
              <a:tr h="370840">
                <a:tc>
                  <a:txBody>
                    <a:bodyPr/>
                    <a:lstStyle/>
                    <a:p>
                      <a:endParaRPr lang="en-US" dirty="0"/>
                    </a:p>
                  </a:txBody>
                  <a:tcPr/>
                </a:tc>
                <a:tc>
                  <a:txBody>
                    <a:bodyPr/>
                    <a:lstStyle/>
                    <a:p>
                      <a:r>
                        <a:rPr lang="en-US" dirty="0" smtClean="0"/>
                        <a:t>HCC</a:t>
                      </a:r>
                      <a:endParaRPr lang="en-US" dirty="0"/>
                    </a:p>
                  </a:txBody>
                  <a:tcPr/>
                </a:tc>
                <a:tc>
                  <a:txBody>
                    <a:bodyPr/>
                    <a:lstStyle/>
                    <a:p>
                      <a:r>
                        <a:rPr lang="en-US" dirty="0" smtClean="0"/>
                        <a:t>TOWSON</a:t>
                      </a:r>
                      <a:endParaRPr lang="en-US" dirty="0"/>
                    </a:p>
                  </a:txBody>
                  <a:tcPr/>
                </a:tc>
                <a:tc>
                  <a:txBody>
                    <a:bodyPr/>
                    <a:lstStyle/>
                    <a:p>
                      <a:r>
                        <a:rPr lang="en-US" dirty="0" smtClean="0"/>
                        <a:t>STEVENSON</a:t>
                      </a:r>
                      <a:endParaRPr lang="en-US" dirty="0"/>
                    </a:p>
                  </a:txBody>
                  <a:tcPr/>
                </a:tc>
              </a:tr>
              <a:tr h="370840">
                <a:tc>
                  <a:txBody>
                    <a:bodyPr/>
                    <a:lstStyle/>
                    <a:p>
                      <a:r>
                        <a:rPr lang="en-US" sz="1400" dirty="0" smtClean="0"/>
                        <a:t>COA</a:t>
                      </a:r>
                      <a:endParaRPr lang="en-US" sz="14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7,146</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24,668</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47,149</a:t>
                      </a:r>
                    </a:p>
                  </a:txBody>
                  <a:tcPr/>
                </a:tc>
              </a:tr>
              <a:tr h="370840">
                <a:tc>
                  <a:txBody>
                    <a:bodyPr/>
                    <a:lstStyle/>
                    <a:p>
                      <a:r>
                        <a:rPr lang="en-US" sz="1400" dirty="0" smtClean="0"/>
                        <a:t>EFC</a:t>
                      </a:r>
                      <a:endParaRPr lang="en-US" sz="1400"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r>
              <a:tr h="370840">
                <a:tc>
                  <a:txBody>
                    <a:bodyPr/>
                    <a:lstStyle/>
                    <a:p>
                      <a:r>
                        <a:rPr lang="en-US" sz="1400" dirty="0" smtClean="0"/>
                        <a:t>GROSS NEED</a:t>
                      </a:r>
                      <a:endParaRPr lang="en-US" sz="1400" dirty="0"/>
                    </a:p>
                  </a:txBody>
                  <a:tcPr/>
                </a:tc>
                <a:tc>
                  <a:txBody>
                    <a:bodyPr/>
                    <a:lstStyle/>
                    <a:p>
                      <a:pPr algn="r"/>
                      <a:r>
                        <a:rPr lang="en-US" dirty="0" smtClean="0"/>
                        <a:t>7,146</a:t>
                      </a:r>
                      <a:endParaRPr lang="en-US" dirty="0"/>
                    </a:p>
                  </a:txBody>
                  <a:tcPr/>
                </a:tc>
                <a:tc>
                  <a:txBody>
                    <a:bodyPr/>
                    <a:lstStyle/>
                    <a:p>
                      <a:pPr algn="r"/>
                      <a:r>
                        <a:rPr lang="en-US" dirty="0" smtClean="0"/>
                        <a:t>24,688</a:t>
                      </a:r>
                      <a:endParaRPr lang="en-US" dirty="0"/>
                    </a:p>
                  </a:txBody>
                  <a:tcPr/>
                </a:tc>
                <a:tc>
                  <a:txBody>
                    <a:bodyPr/>
                    <a:lstStyle/>
                    <a:p>
                      <a:pPr algn="r"/>
                      <a:r>
                        <a:rPr lang="en-US" dirty="0" smtClean="0"/>
                        <a:t>47,149</a:t>
                      </a:r>
                      <a:endParaRPr lang="en-US" dirty="0"/>
                    </a:p>
                  </a:txBody>
                  <a:tcPr/>
                </a:tc>
              </a:tr>
              <a:tr h="370840">
                <a:tc>
                  <a:txBody>
                    <a:bodyPr/>
                    <a:lstStyle/>
                    <a:p>
                      <a:r>
                        <a:rPr lang="en-US" sz="1400" dirty="0" smtClean="0"/>
                        <a:t>FED</a:t>
                      </a:r>
                      <a:r>
                        <a:rPr lang="en-US" sz="1400" baseline="0" dirty="0" smtClean="0"/>
                        <a:t> GRANTS</a:t>
                      </a:r>
                      <a:endParaRPr lang="en-US" sz="1400" dirty="0"/>
                    </a:p>
                  </a:txBody>
                  <a:tcPr/>
                </a:tc>
                <a:tc>
                  <a:txBody>
                    <a:bodyPr/>
                    <a:lstStyle/>
                    <a:p>
                      <a:pPr algn="r"/>
                      <a:r>
                        <a:rPr lang="en-US" dirty="0" smtClean="0"/>
                        <a:t>6,800</a:t>
                      </a:r>
                      <a:endParaRPr lang="en-US" dirty="0"/>
                    </a:p>
                  </a:txBody>
                  <a:tcPr/>
                </a:tc>
                <a:tc>
                  <a:txBody>
                    <a:bodyPr/>
                    <a:lstStyle/>
                    <a:p>
                      <a:pPr algn="r"/>
                      <a:r>
                        <a:rPr lang="en-US" dirty="0" smtClean="0"/>
                        <a:t>6,800</a:t>
                      </a:r>
                      <a:endParaRPr lang="en-US" dirty="0"/>
                    </a:p>
                  </a:txBody>
                  <a:tcPr/>
                </a:tc>
                <a:tc>
                  <a:txBody>
                    <a:bodyPr/>
                    <a:lstStyle/>
                    <a:p>
                      <a:pPr algn="r"/>
                      <a:r>
                        <a:rPr lang="en-US" dirty="0" smtClean="0"/>
                        <a:t>6,800</a:t>
                      </a:r>
                      <a:endParaRPr lang="en-US" dirty="0"/>
                    </a:p>
                  </a:txBody>
                  <a:tcPr/>
                </a:tc>
              </a:tr>
              <a:tr h="370840">
                <a:tc>
                  <a:txBody>
                    <a:bodyPr/>
                    <a:lstStyle/>
                    <a:p>
                      <a:r>
                        <a:rPr lang="en-US" sz="1400" dirty="0" smtClean="0"/>
                        <a:t>SCHOLARSHIPS</a:t>
                      </a:r>
                      <a:endParaRPr lang="en-US" sz="1400" dirty="0"/>
                    </a:p>
                  </a:txBody>
                  <a:tcPr/>
                </a:tc>
                <a:tc>
                  <a:txBody>
                    <a:bodyPr/>
                    <a:lstStyle/>
                    <a:p>
                      <a:pPr algn="r"/>
                      <a:r>
                        <a:rPr lang="en-US" dirty="0" smtClean="0"/>
                        <a:t>0</a:t>
                      </a:r>
                      <a:endParaRPr lang="en-US" dirty="0"/>
                    </a:p>
                  </a:txBody>
                  <a:tcPr/>
                </a:tc>
                <a:tc>
                  <a:txBody>
                    <a:bodyPr/>
                    <a:lstStyle/>
                    <a:p>
                      <a:pPr algn="r"/>
                      <a:r>
                        <a:rPr lang="en-US" dirty="0" smtClean="0"/>
                        <a:t>500</a:t>
                      </a:r>
                      <a:endParaRPr lang="en-US" dirty="0"/>
                    </a:p>
                  </a:txBody>
                  <a:tcPr/>
                </a:tc>
                <a:tc>
                  <a:txBody>
                    <a:bodyPr/>
                    <a:lstStyle/>
                    <a:p>
                      <a:pPr algn="r"/>
                      <a:r>
                        <a:rPr lang="en-US" dirty="0" smtClean="0"/>
                        <a:t>10,000</a:t>
                      </a:r>
                      <a:endParaRPr lang="en-US" dirty="0"/>
                    </a:p>
                  </a:txBody>
                  <a:tcPr/>
                </a:tc>
              </a:tr>
              <a:tr h="370840">
                <a:tc>
                  <a:txBody>
                    <a:bodyPr/>
                    <a:lstStyle/>
                    <a:p>
                      <a:r>
                        <a:rPr lang="en-US" sz="1400" dirty="0" smtClean="0"/>
                        <a:t>LOANS</a:t>
                      </a:r>
                      <a:endParaRPr lang="en-US" sz="1400" dirty="0"/>
                    </a:p>
                  </a:txBody>
                  <a:tcPr/>
                </a:tc>
                <a:tc>
                  <a:txBody>
                    <a:bodyPr/>
                    <a:lstStyle/>
                    <a:p>
                      <a:pPr algn="r"/>
                      <a:r>
                        <a:rPr lang="en-US" dirty="0" smtClean="0"/>
                        <a:t>346</a:t>
                      </a:r>
                      <a:endParaRPr lang="en-US" dirty="0"/>
                    </a:p>
                  </a:txBody>
                  <a:tcPr/>
                </a:tc>
                <a:tc>
                  <a:txBody>
                    <a:bodyPr/>
                    <a:lstStyle/>
                    <a:p>
                      <a:pPr algn="r"/>
                      <a:r>
                        <a:rPr lang="en-US" dirty="0" smtClean="0"/>
                        <a:t>5,500</a:t>
                      </a:r>
                      <a:endParaRPr lang="en-US" dirty="0"/>
                    </a:p>
                  </a:txBody>
                  <a:tcPr/>
                </a:tc>
                <a:tc>
                  <a:txBody>
                    <a:bodyPr/>
                    <a:lstStyle/>
                    <a:p>
                      <a:pPr algn="r"/>
                      <a:r>
                        <a:rPr lang="en-US" dirty="0" smtClean="0"/>
                        <a:t>5,500</a:t>
                      </a:r>
                      <a:endParaRPr lang="en-US" dirty="0"/>
                    </a:p>
                  </a:txBody>
                  <a:tcPr/>
                </a:tc>
              </a:tr>
              <a:tr h="370840">
                <a:tc>
                  <a:txBody>
                    <a:bodyPr/>
                    <a:lstStyle/>
                    <a:p>
                      <a:r>
                        <a:rPr lang="en-US" sz="1400" dirty="0" smtClean="0"/>
                        <a:t>PARENT LOANS</a:t>
                      </a:r>
                      <a:endParaRPr lang="en-US" sz="1400" dirty="0"/>
                    </a:p>
                  </a:txBody>
                  <a:tcPr/>
                </a:tc>
                <a:tc>
                  <a:txBody>
                    <a:bodyPr/>
                    <a:lstStyle/>
                    <a:p>
                      <a:pPr algn="r"/>
                      <a:r>
                        <a:rPr lang="en-US" dirty="0" smtClean="0"/>
                        <a:t>0</a:t>
                      </a:r>
                      <a:endParaRPr lang="en-US" dirty="0"/>
                    </a:p>
                  </a:txBody>
                  <a:tcPr/>
                </a:tc>
                <a:tc>
                  <a:txBody>
                    <a:bodyPr/>
                    <a:lstStyle/>
                    <a:p>
                      <a:pPr algn="r"/>
                      <a:r>
                        <a:rPr lang="en-US" dirty="0" smtClean="0"/>
                        <a:t>11,888</a:t>
                      </a:r>
                      <a:endParaRPr lang="en-US" dirty="0"/>
                    </a:p>
                  </a:txBody>
                  <a:tcPr/>
                </a:tc>
                <a:tc>
                  <a:txBody>
                    <a:bodyPr/>
                    <a:lstStyle/>
                    <a:p>
                      <a:pPr algn="r"/>
                      <a:r>
                        <a:rPr lang="en-US" dirty="0" smtClean="0"/>
                        <a:t>24,848</a:t>
                      </a:r>
                      <a:endParaRPr lang="en-US" dirty="0"/>
                    </a:p>
                  </a:txBody>
                  <a:tcPr/>
                </a:tc>
              </a:tr>
              <a:tr h="370840">
                <a:tc>
                  <a:txBody>
                    <a:bodyPr/>
                    <a:lstStyle/>
                    <a:p>
                      <a:r>
                        <a:rPr lang="en-US" sz="1400" dirty="0" smtClean="0"/>
                        <a:t>UNMET NEED</a:t>
                      </a:r>
                      <a:endParaRPr lang="en-US" sz="1400"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r>
            </a:tbl>
          </a:graphicData>
        </a:graphic>
      </p:graphicFrame>
    </p:spTree>
    <p:extLst>
      <p:ext uri="{BB962C8B-B14F-4D97-AF65-F5344CB8AC3E}">
        <p14:creationId xmlns:p14="http://schemas.microsoft.com/office/powerpoint/2010/main" val="388430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FEDERAL AID PROGRAMS</a:t>
            </a:r>
            <a:endParaRPr lang="en-US" dirty="0"/>
          </a:p>
        </p:txBody>
      </p:sp>
      <p:sp>
        <p:nvSpPr>
          <p:cNvPr id="5" name="Content Placeholder 4"/>
          <p:cNvSpPr>
            <a:spLocks noGrp="1"/>
          </p:cNvSpPr>
          <p:nvPr>
            <p:ph idx="1"/>
          </p:nvPr>
        </p:nvSpPr>
        <p:spPr>
          <a:xfrm>
            <a:off x="381000" y="2282304"/>
            <a:ext cx="8229600" cy="2457412"/>
          </a:xfrm>
        </p:spPr>
        <p:txBody>
          <a:bodyPr/>
          <a:lstStyle/>
          <a:p>
            <a:pPr algn="l"/>
            <a:r>
              <a:rPr lang="en-US" dirty="0" smtClean="0"/>
              <a:t>FEDERAL PELL GRANT</a:t>
            </a:r>
          </a:p>
          <a:p>
            <a:pPr lvl="1"/>
            <a:r>
              <a:rPr lang="en-US" dirty="0" smtClean="0"/>
              <a:t>1516 MAX GRANT IS $5,775 for 0 EFC</a:t>
            </a:r>
          </a:p>
          <a:p>
            <a:pPr lvl="1"/>
            <a:r>
              <a:rPr lang="en-US" dirty="0" smtClean="0"/>
              <a:t>Must do FAFSA each year</a:t>
            </a:r>
          </a:p>
          <a:p>
            <a:pPr lvl="1"/>
            <a:r>
              <a:rPr lang="en-US" dirty="0" smtClean="0"/>
              <a:t>Amount varies with EFC and the number of credits for each semester</a:t>
            </a:r>
          </a:p>
          <a:p>
            <a:pPr algn="l"/>
            <a:r>
              <a:rPr lang="en-US" dirty="0" smtClean="0"/>
              <a:t>Federal SEOG (Supplemental Educational Opportunity Grant)</a:t>
            </a:r>
          </a:p>
          <a:p>
            <a:pPr lvl="1"/>
            <a:r>
              <a:rPr lang="en-US" dirty="0" smtClean="0"/>
              <a:t>Must do FAFSA each year</a:t>
            </a:r>
          </a:p>
          <a:p>
            <a:pPr lvl="1"/>
            <a:r>
              <a:rPr lang="en-US" dirty="0" smtClean="0"/>
              <a:t>Max amount is $4,000 per year</a:t>
            </a:r>
            <a:endParaRPr lang="en-US" dirty="0"/>
          </a:p>
        </p:txBody>
      </p:sp>
      <p:sp>
        <p:nvSpPr>
          <p:cNvPr id="3" name="Slide Number Placeholder 2"/>
          <p:cNvSpPr>
            <a:spLocks noGrp="1"/>
          </p:cNvSpPr>
          <p:nvPr>
            <p:ph type="sldNum" sz="quarter" idx="12"/>
          </p:nvPr>
        </p:nvSpPr>
        <p:spPr/>
        <p:txBody>
          <a:bodyPr/>
          <a:lstStyle/>
          <a:p>
            <a:pPr>
              <a:defRPr/>
            </a:pPr>
            <a:fld id="{7B4ED3DE-7098-4D40-8098-FED8D619C6B5}" type="slidenum">
              <a:rPr lang="en-GB" altLang="en-US" smtClean="0"/>
              <a:pPr>
                <a:defRPr/>
              </a:pPr>
              <a:t>22</a:t>
            </a:fld>
            <a:endParaRPr lang="en-GB" altLang="en-US" dirty="0"/>
          </a:p>
        </p:txBody>
      </p:sp>
    </p:spTree>
    <p:extLst>
      <p:ext uri="{BB962C8B-B14F-4D97-AF65-F5344CB8AC3E}">
        <p14:creationId xmlns:p14="http://schemas.microsoft.com/office/powerpoint/2010/main" val="288174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1672704"/>
            <a:ext cx="8229600" cy="2457412"/>
          </a:xfrm>
        </p:spPr>
        <p:txBody>
          <a:bodyPr/>
          <a:lstStyle/>
          <a:p>
            <a:pPr algn="l"/>
            <a:r>
              <a:rPr lang="en-US" dirty="0" smtClean="0"/>
              <a:t>TEACH Grants</a:t>
            </a:r>
          </a:p>
          <a:p>
            <a:pPr lvl="1"/>
            <a:r>
              <a:rPr lang="en-US" sz="2400" dirty="0" smtClean="0"/>
              <a:t>Must be enrolled in a teacher ed program</a:t>
            </a:r>
          </a:p>
          <a:p>
            <a:pPr lvl="1"/>
            <a:r>
              <a:rPr lang="en-US" sz="2400" dirty="0" smtClean="0"/>
              <a:t>$4,000 per year</a:t>
            </a:r>
          </a:p>
          <a:p>
            <a:pPr lvl="1"/>
            <a:r>
              <a:rPr lang="en-US" sz="2400" dirty="0" smtClean="0"/>
              <a:t>Must agree to teach in a Title I school</a:t>
            </a:r>
          </a:p>
          <a:p>
            <a:pPr lvl="1"/>
            <a:r>
              <a:rPr lang="en-US" sz="2400" dirty="0" smtClean="0"/>
              <a:t>Becomes an unsub loan if you do not meet the requirements after graduation</a:t>
            </a:r>
          </a:p>
          <a:p>
            <a:pPr algn="l"/>
            <a:r>
              <a:rPr lang="en-US" dirty="0" smtClean="0"/>
              <a:t>Iraq and Afghanistan Service Grant</a:t>
            </a:r>
          </a:p>
          <a:p>
            <a:pPr lvl="1"/>
            <a:r>
              <a:rPr lang="en-US" sz="2400" dirty="0" smtClean="0"/>
              <a:t>Not eligible for Pell based on EFC, but meet all other requirements</a:t>
            </a:r>
          </a:p>
          <a:p>
            <a:pPr lvl="1"/>
            <a:r>
              <a:rPr lang="en-US" sz="2400" dirty="0" smtClean="0"/>
              <a:t>Parent was a member of the US armed forces and died as a result of military service performed in Iraq  or Afghanistan</a:t>
            </a:r>
            <a:endParaRPr lang="en-US" sz="2400"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23</a:t>
            </a:fld>
            <a:endParaRPr lang="en-GB" altLang="en-US" dirty="0"/>
          </a:p>
        </p:txBody>
      </p:sp>
    </p:spTree>
    <p:extLst>
      <p:ext uri="{BB962C8B-B14F-4D97-AF65-F5344CB8AC3E}">
        <p14:creationId xmlns:p14="http://schemas.microsoft.com/office/powerpoint/2010/main" val="1519684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WORK STUDY</a:t>
            </a:r>
            <a:endParaRPr lang="en-US" dirty="0"/>
          </a:p>
        </p:txBody>
      </p:sp>
      <p:sp>
        <p:nvSpPr>
          <p:cNvPr id="3" name="Content Placeholder 2"/>
          <p:cNvSpPr>
            <a:spLocks noGrp="1"/>
          </p:cNvSpPr>
          <p:nvPr>
            <p:ph idx="1"/>
          </p:nvPr>
        </p:nvSpPr>
        <p:spPr/>
        <p:txBody>
          <a:bodyPr/>
          <a:lstStyle/>
          <a:p>
            <a:pPr algn="l"/>
            <a:r>
              <a:rPr lang="en-US" dirty="0" smtClean="0"/>
              <a:t>Provides part-time employment while in school</a:t>
            </a:r>
          </a:p>
          <a:p>
            <a:pPr algn="l"/>
            <a:r>
              <a:rPr lang="en-US" dirty="0" smtClean="0"/>
              <a:t>Must complete the FAFSA and have unmet need</a:t>
            </a:r>
          </a:p>
          <a:p>
            <a:pPr algn="l"/>
            <a:r>
              <a:rPr lang="en-US" dirty="0" smtClean="0"/>
              <a:t>Can work on campus or off campus in community service jobs</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24</a:t>
            </a:fld>
            <a:endParaRPr lang="en-GB" altLang="en-US" dirty="0"/>
          </a:p>
        </p:txBody>
      </p:sp>
    </p:spTree>
    <p:extLst>
      <p:ext uri="{BB962C8B-B14F-4D97-AF65-F5344CB8AC3E}">
        <p14:creationId xmlns:p14="http://schemas.microsoft.com/office/powerpoint/2010/main" val="1686057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STUDENT LOANS</a:t>
            </a:r>
            <a:endParaRPr lang="en-US" dirty="0"/>
          </a:p>
        </p:txBody>
      </p:sp>
      <p:sp>
        <p:nvSpPr>
          <p:cNvPr id="3" name="Content Placeholder 2"/>
          <p:cNvSpPr>
            <a:spLocks noGrp="1"/>
          </p:cNvSpPr>
          <p:nvPr>
            <p:ph idx="1"/>
          </p:nvPr>
        </p:nvSpPr>
        <p:spPr/>
        <p:txBody>
          <a:bodyPr/>
          <a:lstStyle/>
          <a:p>
            <a:pPr algn="l"/>
            <a:r>
              <a:rPr lang="en-US" dirty="0" smtClean="0"/>
              <a:t>Direct Subsidized Loans—made to undergrad students who have need</a:t>
            </a:r>
          </a:p>
          <a:p>
            <a:pPr algn="l"/>
            <a:r>
              <a:rPr lang="en-US" dirty="0" smtClean="0"/>
              <a:t>Direct Unsubsidized Loans—made to students who do not have a financial need</a:t>
            </a:r>
          </a:p>
          <a:p>
            <a:pPr algn="l"/>
            <a:r>
              <a:rPr lang="en-US" dirty="0" smtClean="0"/>
              <a:t>Direct PLUS Loans—made to parents of dependent undergrad students to help pay for educational expenses not covered by other aid</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25</a:t>
            </a:fld>
            <a:endParaRPr lang="en-GB" altLang="en-US" dirty="0"/>
          </a:p>
        </p:txBody>
      </p:sp>
    </p:spTree>
    <p:extLst>
      <p:ext uri="{BB962C8B-B14F-4D97-AF65-F5344CB8AC3E}">
        <p14:creationId xmlns:p14="http://schemas.microsoft.com/office/powerpoint/2010/main" val="193324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26</a:t>
            </a:fld>
            <a:endParaRPr lang="en-GB" altLang="en-US" dirty="0"/>
          </a:p>
        </p:txBody>
      </p:sp>
      <p:graphicFrame>
        <p:nvGraphicFramePr>
          <p:cNvPr id="5" name="Table 4"/>
          <p:cNvGraphicFramePr>
            <a:graphicFrameLocks noGrp="1"/>
          </p:cNvGraphicFramePr>
          <p:nvPr>
            <p:extLst>
              <p:ext uri="{D42A27DB-BD31-4B8C-83A1-F6EECF244321}">
                <p14:modId xmlns:p14="http://schemas.microsoft.com/office/powerpoint/2010/main" val="3206947893"/>
              </p:ext>
            </p:extLst>
          </p:nvPr>
        </p:nvGraphicFramePr>
        <p:xfrm>
          <a:off x="295275" y="912811"/>
          <a:ext cx="8458200" cy="5402264"/>
        </p:xfrm>
        <a:graphic>
          <a:graphicData uri="http://schemas.openxmlformats.org/drawingml/2006/table">
            <a:tbl>
              <a:tblPr/>
              <a:tblGrid>
                <a:gridCol w="2419350"/>
                <a:gridCol w="1730715"/>
                <a:gridCol w="4308135"/>
              </a:tblGrid>
              <a:tr h="698680">
                <a:tc>
                  <a:txBody>
                    <a:bodyPr/>
                    <a:lstStyle/>
                    <a:p>
                      <a:pPr algn="ctr" fontAlgn="base"/>
                      <a:r>
                        <a:rPr lang="en-US" sz="1200" b="1" dirty="0">
                          <a:solidFill>
                            <a:srgbClr val="FFFFFF"/>
                          </a:solidFill>
                          <a:effectLst/>
                          <a:latin typeface="inherit"/>
                        </a:rPr>
                        <a:t>Year</a:t>
                      </a:r>
                      <a:endParaRPr lang="en-US" sz="1200" b="1" dirty="0">
                        <a:solidFill>
                          <a:srgbClr val="FFFFFF"/>
                        </a:solidFill>
                        <a:effectLst/>
                        <a:latin typeface="Arial"/>
                      </a:endParaRPr>
                    </a:p>
                  </a:txBody>
                  <a:tcPr marL="30915" marR="30915" marT="15458" marB="15458" anchor="ctr">
                    <a:lnL>
                      <a:noFill/>
                    </a:lnL>
                    <a:lnR>
                      <a:noFill/>
                    </a:lnR>
                    <a:lnT>
                      <a:noFill/>
                    </a:lnT>
                    <a:lnB w="9525" cap="flat" cmpd="sng" algn="ctr">
                      <a:solidFill>
                        <a:srgbClr val="917227"/>
                      </a:solidFill>
                      <a:prstDash val="solid"/>
                      <a:round/>
                      <a:headEnd type="none" w="med" len="med"/>
                      <a:tailEnd type="none" w="med" len="med"/>
                    </a:lnB>
                    <a:solidFill>
                      <a:srgbClr val="917227"/>
                    </a:solidFill>
                  </a:tcPr>
                </a:tc>
                <a:tc>
                  <a:txBody>
                    <a:bodyPr/>
                    <a:lstStyle/>
                    <a:p>
                      <a:pPr algn="ctr" fontAlgn="base"/>
                      <a:r>
                        <a:rPr lang="en-US" sz="1200" b="1" dirty="0">
                          <a:solidFill>
                            <a:srgbClr val="FFFFFF"/>
                          </a:solidFill>
                          <a:effectLst/>
                          <a:latin typeface="inherit"/>
                        </a:rPr>
                        <a:t>Dependent Students (except students whose parents are unable to obtain PLUS Loans)</a:t>
                      </a:r>
                      <a:endParaRPr lang="en-US" sz="1200" b="1" dirty="0">
                        <a:solidFill>
                          <a:srgbClr val="FFFFFF"/>
                        </a:solidFill>
                        <a:effectLst/>
                        <a:latin typeface="Arial"/>
                      </a:endParaRPr>
                    </a:p>
                  </a:txBody>
                  <a:tcPr marL="30915" marR="30915" marT="15458" marB="15458" anchor="ctr">
                    <a:lnL>
                      <a:noFill/>
                    </a:lnL>
                    <a:lnR>
                      <a:noFill/>
                    </a:lnR>
                    <a:lnT>
                      <a:noFill/>
                    </a:lnT>
                    <a:lnB w="9525" cap="flat" cmpd="sng" algn="ctr">
                      <a:solidFill>
                        <a:srgbClr val="917227"/>
                      </a:solidFill>
                      <a:prstDash val="solid"/>
                      <a:round/>
                      <a:headEnd type="none" w="med" len="med"/>
                      <a:tailEnd type="none" w="med" len="med"/>
                    </a:lnB>
                    <a:solidFill>
                      <a:srgbClr val="917227"/>
                    </a:solidFill>
                  </a:tcPr>
                </a:tc>
                <a:tc>
                  <a:txBody>
                    <a:bodyPr/>
                    <a:lstStyle/>
                    <a:p>
                      <a:pPr algn="ctr" fontAlgn="base"/>
                      <a:r>
                        <a:rPr lang="en-US" sz="1200" b="1" dirty="0">
                          <a:solidFill>
                            <a:srgbClr val="FFFFFF"/>
                          </a:solidFill>
                          <a:effectLst/>
                          <a:latin typeface="inherit"/>
                        </a:rPr>
                        <a:t>Independent Students (and dependent undergraduate students whose parents are unable to obtain PLUS Loans)</a:t>
                      </a:r>
                      <a:endParaRPr lang="en-US" sz="1200" b="1" dirty="0">
                        <a:solidFill>
                          <a:srgbClr val="FFFFFF"/>
                        </a:solidFill>
                        <a:effectLst/>
                        <a:latin typeface="Arial"/>
                      </a:endParaRPr>
                    </a:p>
                  </a:txBody>
                  <a:tcPr marL="30915" marR="30915" marT="15458" marB="15458" anchor="ctr">
                    <a:lnL>
                      <a:noFill/>
                    </a:lnL>
                    <a:lnR>
                      <a:noFill/>
                    </a:lnR>
                    <a:lnT>
                      <a:noFill/>
                    </a:lnT>
                    <a:lnB w="9525" cap="flat" cmpd="sng" algn="ctr">
                      <a:solidFill>
                        <a:srgbClr val="917227"/>
                      </a:solidFill>
                      <a:prstDash val="solid"/>
                      <a:round/>
                      <a:headEnd type="none" w="med" len="med"/>
                      <a:tailEnd type="none" w="med" len="med"/>
                    </a:lnB>
                    <a:solidFill>
                      <a:srgbClr val="917227"/>
                    </a:solidFill>
                  </a:tcPr>
                </a:tc>
              </a:tr>
              <a:tr h="476092">
                <a:tc>
                  <a:txBody>
                    <a:bodyPr/>
                    <a:lstStyle/>
                    <a:p>
                      <a:pPr fontAlgn="base"/>
                      <a:r>
                        <a:rPr lang="en-US" sz="1200" dirty="0">
                          <a:solidFill>
                            <a:srgbClr val="494B4C"/>
                          </a:solidFill>
                          <a:effectLst/>
                          <a:latin typeface="Droid Serif"/>
                        </a:rPr>
                        <a:t>First-Year Undergraduate Annual Loan Limit</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sz="1200" dirty="0">
                          <a:solidFill>
                            <a:srgbClr val="494B4C"/>
                          </a:solidFill>
                          <a:effectLst/>
                          <a:latin typeface="Droid Serif"/>
                        </a:rPr>
                        <a:t>$5,500—No more than $3,500 of this amount may be in subsidized loans.</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sz="1200" dirty="0">
                          <a:solidFill>
                            <a:srgbClr val="494B4C"/>
                          </a:solidFill>
                          <a:effectLst/>
                          <a:latin typeface="Droid Serif"/>
                        </a:rPr>
                        <a:t>$9,500—No more than $3,500 of this amount may be in subsidized loans.</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r>
              <a:tr h="476092">
                <a:tc>
                  <a:txBody>
                    <a:bodyPr/>
                    <a:lstStyle/>
                    <a:p>
                      <a:pPr fontAlgn="base"/>
                      <a:r>
                        <a:rPr lang="en-US" sz="1200" dirty="0">
                          <a:solidFill>
                            <a:srgbClr val="494B4C"/>
                          </a:solidFill>
                          <a:effectLst/>
                          <a:latin typeface="Droid Serif"/>
                        </a:rPr>
                        <a:t>Second-Year Undergraduate Annual Loan Limit</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sz="1200" dirty="0">
                          <a:solidFill>
                            <a:srgbClr val="494B4C"/>
                          </a:solidFill>
                          <a:effectLst/>
                          <a:latin typeface="Droid Serif"/>
                        </a:rPr>
                        <a:t>$6,500—No more than $4,500 of this amount may be in subsidized loans.</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sz="1200" dirty="0">
                          <a:solidFill>
                            <a:srgbClr val="494B4C"/>
                          </a:solidFill>
                          <a:effectLst/>
                          <a:latin typeface="Droid Serif"/>
                        </a:rPr>
                        <a:t>$10,500—No more than $4,500 of this amount may be in subsidized loans.</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r>
              <a:tr h="587386">
                <a:tc>
                  <a:txBody>
                    <a:bodyPr/>
                    <a:lstStyle/>
                    <a:p>
                      <a:pPr fontAlgn="base"/>
                      <a:r>
                        <a:rPr lang="en-US" sz="1200" dirty="0">
                          <a:solidFill>
                            <a:srgbClr val="494B4C"/>
                          </a:solidFill>
                          <a:effectLst/>
                          <a:latin typeface="Droid Serif"/>
                        </a:rPr>
                        <a:t>Third-Year and Beyond  Undergraduate Annual Loan Limit</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sz="1200" dirty="0">
                          <a:solidFill>
                            <a:srgbClr val="494B4C"/>
                          </a:solidFill>
                          <a:effectLst/>
                          <a:latin typeface="Droid Serif"/>
                        </a:rPr>
                        <a:t>$7,500—No more than $5,500 of this amount may be in subsidized loans.</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sz="1200" dirty="0">
                          <a:solidFill>
                            <a:srgbClr val="494B4C"/>
                          </a:solidFill>
                          <a:effectLst/>
                          <a:latin typeface="Droid Serif"/>
                        </a:rPr>
                        <a:t>$12,500—No more than $5,500 of this amount may be in subsidized loans.</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r>
              <a:tr h="587386">
                <a:tc>
                  <a:txBody>
                    <a:bodyPr/>
                    <a:lstStyle/>
                    <a:p>
                      <a:pPr fontAlgn="base"/>
                      <a:r>
                        <a:rPr lang="en-US" sz="1200" dirty="0">
                          <a:solidFill>
                            <a:srgbClr val="494B4C"/>
                          </a:solidFill>
                          <a:effectLst/>
                          <a:latin typeface="Droid Serif"/>
                        </a:rPr>
                        <a:t>Graduate or Professional Students Annual Loan Limit</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sz="1200" dirty="0">
                          <a:solidFill>
                            <a:srgbClr val="494B4C"/>
                          </a:solidFill>
                          <a:effectLst/>
                          <a:latin typeface="Droid Serif"/>
                        </a:rPr>
                        <a:t>Not Applicable (all graduate and professional students are considered independent)</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sz="1200" dirty="0">
                          <a:solidFill>
                            <a:srgbClr val="494B4C"/>
                          </a:solidFill>
                          <a:effectLst/>
                          <a:latin typeface="Droid Serif"/>
                        </a:rPr>
                        <a:t>$20,500 (unsubsidized only)</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r>
              <a:tr h="1224324">
                <a:tc>
                  <a:txBody>
                    <a:bodyPr/>
                    <a:lstStyle/>
                    <a:p>
                      <a:pPr fontAlgn="base"/>
                      <a:r>
                        <a:rPr lang="en-US" sz="1200" dirty="0">
                          <a:solidFill>
                            <a:srgbClr val="494B4C"/>
                          </a:solidFill>
                          <a:effectLst/>
                          <a:latin typeface="Droid Serif"/>
                        </a:rPr>
                        <a:t>Subsidized and Unsubsidized Aggregate Loan Limit</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sz="1200" dirty="0">
                          <a:solidFill>
                            <a:srgbClr val="494B4C"/>
                          </a:solidFill>
                          <a:effectLst/>
                          <a:latin typeface="Droid Serif"/>
                        </a:rPr>
                        <a:t>$31,000—No more than $23,000 of this amount may be in subsidized loans.</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sz="1200" dirty="0">
                          <a:solidFill>
                            <a:srgbClr val="494B4C"/>
                          </a:solidFill>
                          <a:effectLst/>
                          <a:latin typeface="Droid Serif"/>
                        </a:rPr>
                        <a:t>$57,500 for undergraduates—No more than $23,000 of this amount may be in subsidized loans.</a:t>
                      </a:r>
                    </a:p>
                    <a:p>
                      <a:pPr fontAlgn="base"/>
                      <a:r>
                        <a:rPr lang="en-US" sz="1200" dirty="0">
                          <a:solidFill>
                            <a:srgbClr val="494B4C"/>
                          </a:solidFill>
                          <a:effectLst/>
                          <a:latin typeface="Droid Serif"/>
                        </a:rPr>
                        <a:t>$138,500 for graduate or professional students—No more than $65,500 of this amount may be in subsidized loans. The graduate aggregate limit includes all federal loans received for undergraduate study.</a:t>
                      </a:r>
                    </a:p>
                  </a:txBody>
                  <a:tcPr marL="30915" marR="30915" marT="15458" marB="15458">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914400" y="43190"/>
            <a:ext cx="5025671" cy="523220"/>
          </a:xfrm>
          <a:prstGeom prst="rect">
            <a:avLst/>
          </a:prstGeom>
          <a:noFill/>
        </p:spPr>
        <p:txBody>
          <a:bodyPr wrap="none" rtlCol="0">
            <a:spAutoFit/>
          </a:bodyPr>
          <a:lstStyle/>
          <a:p>
            <a:r>
              <a:rPr lang="en-US" sz="2800" b="1" dirty="0" smtClean="0">
                <a:solidFill>
                  <a:schemeClr val="bg2"/>
                </a:solidFill>
              </a:rPr>
              <a:t>FEDERAL STUDENT LOANS</a:t>
            </a:r>
            <a:endParaRPr lang="en-US" sz="2800" b="1" dirty="0">
              <a:solidFill>
                <a:schemeClr val="bg2"/>
              </a:solidFill>
            </a:endParaRPr>
          </a:p>
        </p:txBody>
      </p:sp>
    </p:spTree>
    <p:extLst>
      <p:ext uri="{BB962C8B-B14F-4D97-AF65-F5344CB8AC3E}">
        <p14:creationId xmlns:p14="http://schemas.microsoft.com/office/powerpoint/2010/main" val="1268962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INTEREST RATES (right now)</a:t>
            </a:r>
            <a:endParaRPr lang="en-US" dirty="0"/>
          </a:p>
        </p:txBody>
      </p:sp>
      <p:sp>
        <p:nvSpPr>
          <p:cNvPr id="2" name="Slide Number Placeholder 1"/>
          <p:cNvSpPr>
            <a:spLocks noGrp="1"/>
          </p:cNvSpPr>
          <p:nvPr>
            <p:ph type="sldNum" sz="quarter" idx="12"/>
          </p:nvPr>
        </p:nvSpPr>
        <p:spPr/>
        <p:txBody>
          <a:bodyPr/>
          <a:lstStyle/>
          <a:p>
            <a:pPr>
              <a:defRPr/>
            </a:pPr>
            <a:fld id="{F137AF0D-CB87-4B13-8595-6D37D0D67559}" type="slidenum">
              <a:rPr lang="en-GB" altLang="en-US" smtClean="0"/>
              <a:pPr>
                <a:defRPr/>
              </a:pPr>
              <a:t>27</a:t>
            </a:fld>
            <a:endParaRPr lang="en-GB" altLang="en-US" dirty="0"/>
          </a:p>
        </p:txBody>
      </p:sp>
      <p:graphicFrame>
        <p:nvGraphicFramePr>
          <p:cNvPr id="6" name="Table 5"/>
          <p:cNvGraphicFramePr>
            <a:graphicFrameLocks noGrp="1"/>
          </p:cNvGraphicFramePr>
          <p:nvPr>
            <p:extLst>
              <p:ext uri="{D42A27DB-BD31-4B8C-83A1-F6EECF244321}">
                <p14:modId xmlns:p14="http://schemas.microsoft.com/office/powerpoint/2010/main" val="1420392775"/>
              </p:ext>
            </p:extLst>
          </p:nvPr>
        </p:nvGraphicFramePr>
        <p:xfrm>
          <a:off x="514350" y="2562225"/>
          <a:ext cx="7905750" cy="3672840"/>
        </p:xfrm>
        <a:graphic>
          <a:graphicData uri="http://schemas.openxmlformats.org/drawingml/2006/table">
            <a:tbl>
              <a:tblPr/>
              <a:tblGrid>
                <a:gridCol w="2495550"/>
                <a:gridCol w="2209800"/>
                <a:gridCol w="3200400"/>
              </a:tblGrid>
              <a:tr h="182721">
                <a:tc>
                  <a:txBody>
                    <a:bodyPr/>
                    <a:lstStyle/>
                    <a:p>
                      <a:pPr algn="l" fontAlgn="base"/>
                      <a:r>
                        <a:rPr lang="en-US" b="1" dirty="0">
                          <a:solidFill>
                            <a:srgbClr val="FFFFFF"/>
                          </a:solidFill>
                          <a:effectLst/>
                          <a:latin typeface="inherit"/>
                        </a:rPr>
                        <a:t>Loan Type</a:t>
                      </a:r>
                      <a:endParaRPr lang="en-US" b="1" dirty="0">
                        <a:solidFill>
                          <a:srgbClr val="FFFFFF"/>
                        </a:solidFill>
                        <a:effectLst/>
                        <a:latin typeface="Arial"/>
                      </a:endParaRPr>
                    </a:p>
                  </a:txBody>
                  <a:tcPr marL="76200" marR="76200" marT="38100" marB="38100" anchor="ctr">
                    <a:lnL>
                      <a:noFill/>
                    </a:lnL>
                    <a:lnR>
                      <a:noFill/>
                    </a:lnR>
                    <a:lnT>
                      <a:noFill/>
                    </a:lnT>
                    <a:lnB w="9525" cap="flat" cmpd="sng" algn="ctr">
                      <a:solidFill>
                        <a:srgbClr val="917227"/>
                      </a:solidFill>
                      <a:prstDash val="solid"/>
                      <a:round/>
                      <a:headEnd type="none" w="med" len="med"/>
                      <a:tailEnd type="none" w="med" len="med"/>
                    </a:lnB>
                    <a:solidFill>
                      <a:srgbClr val="917227"/>
                    </a:solidFill>
                  </a:tcPr>
                </a:tc>
                <a:tc>
                  <a:txBody>
                    <a:bodyPr/>
                    <a:lstStyle/>
                    <a:p>
                      <a:pPr algn="l" fontAlgn="base"/>
                      <a:r>
                        <a:rPr lang="en-US" b="1" dirty="0">
                          <a:solidFill>
                            <a:srgbClr val="FFFFFF"/>
                          </a:solidFill>
                          <a:effectLst/>
                          <a:latin typeface="inherit"/>
                        </a:rPr>
                        <a:t>Borrower Type</a:t>
                      </a:r>
                      <a:endParaRPr lang="en-US" b="1" dirty="0">
                        <a:solidFill>
                          <a:srgbClr val="FFFFFF"/>
                        </a:solidFill>
                        <a:effectLst/>
                        <a:latin typeface="Arial"/>
                      </a:endParaRPr>
                    </a:p>
                  </a:txBody>
                  <a:tcPr marL="76200" marR="76200" marT="38100" marB="38100" anchor="ctr">
                    <a:lnL>
                      <a:noFill/>
                    </a:lnL>
                    <a:lnR>
                      <a:noFill/>
                    </a:lnR>
                    <a:lnT>
                      <a:noFill/>
                    </a:lnT>
                    <a:lnB w="9525" cap="flat" cmpd="sng" algn="ctr">
                      <a:solidFill>
                        <a:srgbClr val="917227"/>
                      </a:solidFill>
                      <a:prstDash val="solid"/>
                      <a:round/>
                      <a:headEnd type="none" w="med" len="med"/>
                      <a:tailEnd type="none" w="med" len="med"/>
                    </a:lnB>
                    <a:solidFill>
                      <a:srgbClr val="917227"/>
                    </a:solidFill>
                  </a:tcPr>
                </a:tc>
                <a:tc>
                  <a:txBody>
                    <a:bodyPr/>
                    <a:lstStyle/>
                    <a:p>
                      <a:pPr algn="l" fontAlgn="base"/>
                      <a:r>
                        <a:rPr lang="en-US" b="1" dirty="0">
                          <a:solidFill>
                            <a:srgbClr val="FFFFFF"/>
                          </a:solidFill>
                          <a:effectLst/>
                          <a:latin typeface="inherit"/>
                        </a:rPr>
                        <a:t>Loans first disbursed on or after 7/1/15 and before 7/1/16</a:t>
                      </a:r>
                      <a:endParaRPr lang="en-US" b="1" dirty="0">
                        <a:solidFill>
                          <a:srgbClr val="FFFFFF"/>
                        </a:solidFill>
                        <a:effectLst/>
                        <a:latin typeface="Arial"/>
                      </a:endParaRPr>
                    </a:p>
                  </a:txBody>
                  <a:tcPr marL="76200" marR="76200" marT="38100" marB="38100" anchor="ctr">
                    <a:lnL>
                      <a:noFill/>
                    </a:lnL>
                    <a:lnR>
                      <a:noFill/>
                    </a:lnR>
                    <a:lnT>
                      <a:noFill/>
                    </a:lnT>
                    <a:lnB w="9525" cap="flat" cmpd="sng" algn="ctr">
                      <a:solidFill>
                        <a:srgbClr val="917227"/>
                      </a:solidFill>
                      <a:prstDash val="solid"/>
                      <a:round/>
                      <a:headEnd type="none" w="med" len="med"/>
                      <a:tailEnd type="none" w="med" len="med"/>
                    </a:lnB>
                    <a:solidFill>
                      <a:srgbClr val="917227"/>
                    </a:solidFill>
                  </a:tcPr>
                </a:tc>
              </a:tr>
              <a:tr h="0">
                <a:tc>
                  <a:txBody>
                    <a:bodyPr/>
                    <a:lstStyle/>
                    <a:p>
                      <a:pPr fontAlgn="base"/>
                      <a:r>
                        <a:rPr lang="en-US" dirty="0">
                          <a:solidFill>
                            <a:srgbClr val="494B4C"/>
                          </a:solidFill>
                          <a:effectLst/>
                          <a:latin typeface="Droid Serif"/>
                        </a:rPr>
                        <a:t>Direct Subsidized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algn="ctr" fontAlgn="base"/>
                      <a:r>
                        <a:rPr lang="en-US" dirty="0">
                          <a:solidFill>
                            <a:srgbClr val="494B4C"/>
                          </a:solidFill>
                          <a:effectLst/>
                          <a:latin typeface="Droid Serif"/>
                        </a:rPr>
                        <a:t>Undergraduate</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algn="ctr" fontAlgn="base"/>
                      <a:r>
                        <a:rPr lang="en-US" dirty="0">
                          <a:solidFill>
                            <a:srgbClr val="494B4C"/>
                          </a:solidFill>
                          <a:effectLst/>
                          <a:latin typeface="Droid Serif"/>
                        </a:rPr>
                        <a:t>4.29%</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r>
              <a:tr h="0">
                <a:tc>
                  <a:txBody>
                    <a:bodyPr/>
                    <a:lstStyle/>
                    <a:p>
                      <a:pPr fontAlgn="base"/>
                      <a:r>
                        <a:rPr lang="en-US" dirty="0">
                          <a:solidFill>
                            <a:srgbClr val="494B4C"/>
                          </a:solidFill>
                          <a:effectLst/>
                          <a:latin typeface="Droid Serif"/>
                        </a:rPr>
                        <a:t>Direct Unsubsidized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algn="ctr" fontAlgn="base"/>
                      <a:r>
                        <a:rPr lang="en-US" dirty="0">
                          <a:solidFill>
                            <a:srgbClr val="494B4C"/>
                          </a:solidFill>
                          <a:effectLst/>
                          <a:latin typeface="Droid Serif"/>
                        </a:rPr>
                        <a:t>Undergraduate</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algn="ctr" fontAlgn="base"/>
                      <a:r>
                        <a:rPr lang="en-US" dirty="0">
                          <a:solidFill>
                            <a:srgbClr val="494B4C"/>
                          </a:solidFill>
                          <a:effectLst/>
                          <a:latin typeface="Droid Serif"/>
                        </a:rPr>
                        <a:t>4.29%</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r>
              <a:tr h="0">
                <a:tc>
                  <a:txBody>
                    <a:bodyPr/>
                    <a:lstStyle/>
                    <a:p>
                      <a:pPr fontAlgn="base"/>
                      <a:r>
                        <a:rPr lang="en-US" dirty="0">
                          <a:solidFill>
                            <a:srgbClr val="494B4C"/>
                          </a:solidFill>
                          <a:effectLst/>
                          <a:latin typeface="Droid Serif"/>
                        </a:rPr>
                        <a:t>Direct Unsubsidized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algn="ctr" fontAlgn="base"/>
                      <a:r>
                        <a:rPr lang="en-US" dirty="0">
                          <a:solidFill>
                            <a:srgbClr val="494B4C"/>
                          </a:solidFill>
                          <a:effectLst/>
                          <a:latin typeface="Droid Serif"/>
                        </a:rPr>
                        <a:t>Graduate or Professional</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algn="ctr" fontAlgn="base"/>
                      <a:r>
                        <a:rPr lang="en-US" dirty="0">
                          <a:solidFill>
                            <a:srgbClr val="494B4C"/>
                          </a:solidFill>
                          <a:effectLst/>
                          <a:latin typeface="Droid Serif"/>
                        </a:rPr>
                        <a:t>5.84%</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r>
              <a:tr h="0">
                <a:tc>
                  <a:txBody>
                    <a:bodyPr/>
                    <a:lstStyle/>
                    <a:p>
                      <a:pPr fontAlgn="base"/>
                      <a:r>
                        <a:rPr lang="en-US" dirty="0" smtClean="0">
                          <a:solidFill>
                            <a:srgbClr val="494B4C"/>
                          </a:solidFill>
                          <a:effectLst/>
                          <a:latin typeface="Droid Serif"/>
                        </a:rPr>
                        <a:t>Direct PLUS Loans</a:t>
                      </a:r>
                      <a:endParaRPr lang="en-US" dirty="0">
                        <a:solidFill>
                          <a:srgbClr val="494B4C"/>
                        </a:solidFill>
                        <a:effectLst/>
                        <a:latin typeface="Droid Serif"/>
                      </a:endParaRP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algn="ctr" fontAlgn="base"/>
                      <a:r>
                        <a:rPr lang="en-US" dirty="0" smtClean="0">
                          <a:solidFill>
                            <a:srgbClr val="494B4C"/>
                          </a:solidFill>
                          <a:effectLst/>
                          <a:latin typeface="Droid Serif"/>
                        </a:rPr>
                        <a:t>Parents of dependent undergrads</a:t>
                      </a:r>
                      <a:endParaRPr lang="en-US" dirty="0">
                        <a:solidFill>
                          <a:srgbClr val="494B4C"/>
                        </a:solidFill>
                        <a:effectLst/>
                        <a:latin typeface="Droid Serif"/>
                      </a:endParaRP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algn="ctr" fontAlgn="base"/>
                      <a:r>
                        <a:rPr lang="en-US" dirty="0" smtClean="0">
                          <a:solidFill>
                            <a:srgbClr val="494B4C"/>
                          </a:solidFill>
                          <a:effectLst/>
                          <a:latin typeface="Droid Serif"/>
                        </a:rPr>
                        <a:t>6.84%</a:t>
                      </a:r>
                      <a:endParaRPr lang="en-US" dirty="0">
                        <a:solidFill>
                          <a:srgbClr val="494B4C"/>
                        </a:solidFill>
                        <a:effectLst/>
                        <a:latin typeface="Droid Serif"/>
                      </a:endParaRP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1897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01" y="1626500"/>
            <a:ext cx="8229600" cy="1143000"/>
          </a:xfrm>
        </p:spPr>
        <p:txBody>
          <a:bodyPr/>
          <a:lstStyle/>
          <a:p>
            <a:r>
              <a:rPr lang="en-US" dirty="0" smtClean="0"/>
              <a:t>FEDERAL STUDENT AID</a:t>
            </a:r>
            <a:endParaRPr lang="en-US" dirty="0"/>
          </a:p>
        </p:txBody>
      </p:sp>
      <p:sp>
        <p:nvSpPr>
          <p:cNvPr id="4" name="Content Placeholder 3"/>
          <p:cNvSpPr>
            <a:spLocks noGrp="1"/>
          </p:cNvSpPr>
          <p:nvPr>
            <p:ph idx="1"/>
          </p:nvPr>
        </p:nvSpPr>
        <p:spPr/>
        <p:txBody>
          <a:bodyPr/>
          <a:lstStyle/>
          <a:p>
            <a:pPr algn="l"/>
            <a:r>
              <a:rPr lang="en-US" dirty="0">
                <a:hlinkClick r:id="rId3"/>
              </a:rPr>
              <a:t>https://studentaid.ed.gov/sa</a:t>
            </a:r>
            <a:r>
              <a:rPr lang="en-US" dirty="0" smtClean="0">
                <a:hlinkClick r:id="rId3"/>
              </a:rPr>
              <a:t>/</a:t>
            </a:r>
            <a:r>
              <a:rPr lang="en-US" dirty="0" smtClean="0"/>
              <a:t> for information on all federal student aid programs</a:t>
            </a:r>
            <a:endParaRPr lang="en-US" dirty="0"/>
          </a:p>
        </p:txBody>
      </p:sp>
      <p:sp>
        <p:nvSpPr>
          <p:cNvPr id="3" name="Slide Number Placeholder 2"/>
          <p:cNvSpPr>
            <a:spLocks noGrp="1"/>
          </p:cNvSpPr>
          <p:nvPr>
            <p:ph type="sldNum" sz="quarter" idx="12"/>
          </p:nvPr>
        </p:nvSpPr>
        <p:spPr/>
        <p:txBody>
          <a:bodyPr/>
          <a:lstStyle/>
          <a:p>
            <a:pPr>
              <a:defRPr/>
            </a:pPr>
            <a:fld id="{9B88889B-FFFC-45DF-89BD-6C6F12376B62}" type="slidenum">
              <a:rPr lang="en-GB" altLang="en-US" smtClean="0"/>
              <a:pPr>
                <a:defRPr/>
              </a:pPr>
              <a:t>28</a:t>
            </a:fld>
            <a:endParaRPr lang="en-GB" alt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48100"/>
            <a:ext cx="18097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75" y="3833812"/>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0150" y="5214938"/>
            <a:ext cx="26479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1822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876" y="1397900"/>
            <a:ext cx="8229600" cy="1143000"/>
          </a:xfrm>
        </p:spPr>
        <p:txBody>
          <a:bodyPr/>
          <a:lstStyle/>
          <a:p>
            <a:r>
              <a:rPr lang="en-US" dirty="0" smtClean="0"/>
              <a:t>MARYLAND STATE AID PROGRAMS</a:t>
            </a:r>
            <a:endParaRPr lang="en-US" dirty="0"/>
          </a:p>
        </p:txBody>
      </p:sp>
      <p:sp>
        <p:nvSpPr>
          <p:cNvPr id="5" name="Content Placeholder 4"/>
          <p:cNvSpPr>
            <a:spLocks noGrp="1"/>
          </p:cNvSpPr>
          <p:nvPr>
            <p:ph idx="1"/>
          </p:nvPr>
        </p:nvSpPr>
        <p:spPr>
          <a:xfrm>
            <a:off x="419100" y="2263254"/>
            <a:ext cx="8229600" cy="2457412"/>
          </a:xfrm>
        </p:spPr>
        <p:txBody>
          <a:bodyPr/>
          <a:lstStyle/>
          <a:p>
            <a:pPr algn="l"/>
            <a:r>
              <a:rPr lang="en-US" dirty="0" smtClean="0"/>
              <a:t>Need-Based Grants (Require FT attendance)</a:t>
            </a:r>
          </a:p>
          <a:p>
            <a:pPr lvl="1"/>
            <a:r>
              <a:rPr lang="en-US" sz="2400" dirty="0" smtClean="0"/>
              <a:t>Guaranteed Access Grant for current MD high school seniors who are high need students</a:t>
            </a:r>
          </a:p>
          <a:p>
            <a:pPr lvl="2"/>
            <a:r>
              <a:rPr lang="en-US" sz="2000" dirty="0" smtClean="0"/>
              <a:t>Awards up to $16,100 per year depending on school attending (must live in Maryland)</a:t>
            </a:r>
          </a:p>
          <a:p>
            <a:pPr lvl="1"/>
            <a:r>
              <a:rPr lang="en-US" sz="2400" dirty="0" smtClean="0"/>
              <a:t>Educational Assistance Grants available to Maryland students with need</a:t>
            </a:r>
          </a:p>
          <a:p>
            <a:pPr lvl="2"/>
            <a:r>
              <a:rPr lang="en-US" sz="2000" dirty="0" smtClean="0"/>
              <a:t>Awards up to $3,000 per year</a:t>
            </a:r>
          </a:p>
          <a:p>
            <a:pPr algn="l"/>
            <a:r>
              <a:rPr lang="en-US" dirty="0" smtClean="0"/>
              <a:t>Maryland Part-Time Grant available to PT Maryland students with need</a:t>
            </a:r>
          </a:p>
          <a:p>
            <a:pPr lvl="1"/>
            <a:r>
              <a:rPr lang="en-US" sz="2000" dirty="0" smtClean="0"/>
              <a:t>Awards up to $2,000 per year</a:t>
            </a:r>
          </a:p>
          <a:p>
            <a:pPr lvl="1"/>
            <a:endParaRPr lang="en-US" dirty="0" smtClean="0"/>
          </a:p>
          <a:p>
            <a:pPr lvl="2"/>
            <a:endParaRPr lang="en-US" dirty="0" smtClean="0"/>
          </a:p>
          <a:p>
            <a:pPr algn="l"/>
            <a:endParaRPr lang="en-US" dirty="0"/>
          </a:p>
        </p:txBody>
      </p:sp>
      <p:sp>
        <p:nvSpPr>
          <p:cNvPr id="3" name="Slide Number Placeholder 2"/>
          <p:cNvSpPr>
            <a:spLocks noGrp="1"/>
          </p:cNvSpPr>
          <p:nvPr>
            <p:ph type="sldNum" sz="quarter" idx="12"/>
          </p:nvPr>
        </p:nvSpPr>
        <p:spPr/>
        <p:txBody>
          <a:bodyPr/>
          <a:lstStyle/>
          <a:p>
            <a:pPr>
              <a:defRPr/>
            </a:pPr>
            <a:fld id="{9B88889B-FFFC-45DF-89BD-6C6F12376B62}" type="slidenum">
              <a:rPr lang="en-GB" altLang="en-US" smtClean="0"/>
              <a:pPr>
                <a:defRPr/>
              </a:pPr>
              <a:t>29</a:t>
            </a:fld>
            <a:endParaRPr lang="en-GB" altLang="en-US" dirty="0"/>
          </a:p>
        </p:txBody>
      </p:sp>
    </p:spTree>
    <p:extLst>
      <p:ext uri="{BB962C8B-B14F-4D97-AF65-F5344CB8AC3E}">
        <p14:creationId xmlns:p14="http://schemas.microsoft.com/office/powerpoint/2010/main" val="412290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COLLEGE</a:t>
            </a:r>
            <a:endParaRPr lang="en-US" dirty="0"/>
          </a:p>
        </p:txBody>
      </p:sp>
      <p:sp>
        <p:nvSpPr>
          <p:cNvPr id="3" name="Content Placeholder 2"/>
          <p:cNvSpPr>
            <a:spLocks noGrp="1"/>
          </p:cNvSpPr>
          <p:nvPr>
            <p:ph idx="1"/>
          </p:nvPr>
        </p:nvSpPr>
        <p:spPr>
          <a:xfrm>
            <a:off x="438149" y="2428912"/>
            <a:ext cx="8248651" cy="2457412"/>
          </a:xfrm>
        </p:spPr>
        <p:txBody>
          <a:bodyPr/>
          <a:lstStyle/>
          <a:p>
            <a:pPr algn="l"/>
            <a:r>
              <a:rPr lang="en-US" dirty="0" smtClean="0"/>
              <a:t>Varies from school to school—community colleges, public universities, private colleges</a:t>
            </a:r>
          </a:p>
          <a:p>
            <a:pPr algn="l"/>
            <a:r>
              <a:rPr lang="en-US" dirty="0" smtClean="0"/>
              <a:t>The COA (Cost of Attendance) includes</a:t>
            </a:r>
          </a:p>
          <a:p>
            <a:pPr lvl="1"/>
            <a:r>
              <a:rPr lang="en-US" sz="2400" dirty="0" smtClean="0"/>
              <a:t>Tuition and fees</a:t>
            </a:r>
          </a:p>
          <a:p>
            <a:pPr lvl="1"/>
            <a:r>
              <a:rPr lang="en-US" sz="2400" dirty="0" smtClean="0"/>
              <a:t>Books and supplies</a:t>
            </a:r>
          </a:p>
          <a:p>
            <a:pPr lvl="1"/>
            <a:r>
              <a:rPr lang="en-US" sz="2400" dirty="0" smtClean="0"/>
              <a:t>Room and board</a:t>
            </a:r>
          </a:p>
          <a:p>
            <a:pPr lvl="1"/>
            <a:r>
              <a:rPr lang="en-US" sz="2400" dirty="0" smtClean="0"/>
              <a:t>Transportation costs</a:t>
            </a:r>
          </a:p>
          <a:p>
            <a:pPr lvl="1"/>
            <a:r>
              <a:rPr lang="en-US" sz="2400" dirty="0" smtClean="0"/>
              <a:t>Personal expenses</a:t>
            </a:r>
          </a:p>
          <a:p>
            <a:pPr lvl="1"/>
            <a:r>
              <a:rPr lang="en-US" sz="2400" dirty="0" smtClean="0"/>
              <a:t>Other Expenses</a:t>
            </a:r>
            <a:endParaRPr lang="en-US" sz="2400" dirty="0"/>
          </a:p>
        </p:txBody>
      </p:sp>
      <p:sp>
        <p:nvSpPr>
          <p:cNvPr id="5" name="Slide Number Placeholder 4"/>
          <p:cNvSpPr>
            <a:spLocks noGrp="1"/>
          </p:cNvSpPr>
          <p:nvPr>
            <p:ph type="sldNum" sz="quarter" idx="12"/>
          </p:nvPr>
        </p:nvSpPr>
        <p:spPr/>
        <p:txBody>
          <a:bodyPr/>
          <a:lstStyle/>
          <a:p>
            <a:pPr>
              <a:defRPr/>
            </a:pPr>
            <a:fld id="{073DA571-7335-453E-8345-6F39F2D7EB68}" type="slidenum">
              <a:rPr lang="en-GB" altLang="en-US" smtClean="0"/>
              <a:pPr>
                <a:defRPr/>
              </a:pPr>
              <a:t>3</a:t>
            </a:fld>
            <a:endParaRPr lang="en-GB" altLang="en-US" dirty="0"/>
          </a:p>
        </p:txBody>
      </p:sp>
    </p:spTree>
    <p:extLst>
      <p:ext uri="{BB962C8B-B14F-4D97-AF65-F5344CB8AC3E}">
        <p14:creationId xmlns:p14="http://schemas.microsoft.com/office/powerpoint/2010/main" val="1069609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 STATE PROGRAMS</a:t>
            </a:r>
            <a:endParaRPr lang="en-US" dirty="0"/>
          </a:p>
        </p:txBody>
      </p:sp>
      <p:sp>
        <p:nvSpPr>
          <p:cNvPr id="3" name="Content Placeholder 2"/>
          <p:cNvSpPr>
            <a:spLocks noGrp="1"/>
          </p:cNvSpPr>
          <p:nvPr>
            <p:ph idx="1"/>
          </p:nvPr>
        </p:nvSpPr>
        <p:spPr/>
        <p:txBody>
          <a:bodyPr/>
          <a:lstStyle/>
          <a:p>
            <a:pPr algn="l"/>
            <a:r>
              <a:rPr lang="en-US" dirty="0" smtClean="0"/>
              <a:t>Legislative Scholarships</a:t>
            </a:r>
          </a:p>
          <a:p>
            <a:pPr lvl="1"/>
            <a:r>
              <a:rPr lang="en-US" dirty="0" smtClean="0"/>
              <a:t>Delegate—awards begin at $200 </a:t>
            </a:r>
          </a:p>
          <a:p>
            <a:pPr lvl="1"/>
            <a:r>
              <a:rPr lang="en-US" dirty="0" smtClean="0"/>
              <a:t>Senatorial—awards range from $400 to $10,100</a:t>
            </a:r>
          </a:p>
          <a:p>
            <a:pPr algn="l"/>
            <a:r>
              <a:rPr lang="en-US" dirty="0" smtClean="0"/>
              <a:t>Made by your Senator or Delegate</a:t>
            </a:r>
          </a:p>
          <a:p>
            <a:pPr lvl="1"/>
            <a:r>
              <a:rPr lang="en-US" dirty="0" smtClean="0"/>
              <a:t>Contact your representative for application information</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30</a:t>
            </a:fld>
            <a:endParaRPr lang="en-GB" altLang="en-US" dirty="0"/>
          </a:p>
        </p:txBody>
      </p:sp>
    </p:spTree>
    <p:extLst>
      <p:ext uri="{BB962C8B-B14F-4D97-AF65-F5344CB8AC3E}">
        <p14:creationId xmlns:p14="http://schemas.microsoft.com/office/powerpoint/2010/main" val="2934067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01" y="1674125"/>
            <a:ext cx="8229600" cy="1143000"/>
          </a:xfrm>
        </p:spPr>
        <p:txBody>
          <a:bodyPr/>
          <a:lstStyle/>
          <a:p>
            <a:r>
              <a:rPr lang="en-US" dirty="0" smtClean="0"/>
              <a:t>MARYLAND CAREER/OCCUPATION-BASED GRANTS</a:t>
            </a:r>
            <a:endParaRPr lang="en-US" dirty="0"/>
          </a:p>
        </p:txBody>
      </p:sp>
      <p:sp>
        <p:nvSpPr>
          <p:cNvPr id="3" name="Content Placeholder 2"/>
          <p:cNvSpPr>
            <a:spLocks noGrp="1"/>
          </p:cNvSpPr>
          <p:nvPr>
            <p:ph idx="1"/>
          </p:nvPr>
        </p:nvSpPr>
        <p:spPr>
          <a:xfrm>
            <a:off x="457200" y="2758554"/>
            <a:ext cx="8229600" cy="2457412"/>
          </a:xfrm>
        </p:spPr>
        <p:txBody>
          <a:bodyPr/>
          <a:lstStyle/>
          <a:p>
            <a:pPr algn="l"/>
            <a:r>
              <a:rPr lang="en-US" dirty="0" smtClean="0"/>
              <a:t>Workforce Shortage Student Assistance Grant Program</a:t>
            </a:r>
          </a:p>
          <a:p>
            <a:pPr lvl="1"/>
            <a:r>
              <a:rPr lang="en-US" dirty="0" smtClean="0"/>
              <a:t>For students in specific career programs</a:t>
            </a:r>
          </a:p>
          <a:p>
            <a:pPr algn="l"/>
            <a:r>
              <a:rPr lang="en-US" dirty="0" smtClean="0"/>
              <a:t>Charles Riley Firefighter and Ambulance and Rescue Squad Member Scholarship Program</a:t>
            </a:r>
          </a:p>
          <a:p>
            <a:pPr lvl="1"/>
            <a:r>
              <a:rPr lang="en-US" dirty="0" smtClean="0"/>
              <a:t>For students actively engaged in these careers</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31</a:t>
            </a:fld>
            <a:endParaRPr lang="en-GB" altLang="en-US" dirty="0"/>
          </a:p>
        </p:txBody>
      </p:sp>
    </p:spTree>
    <p:extLst>
      <p:ext uri="{BB962C8B-B14F-4D97-AF65-F5344CB8AC3E}">
        <p14:creationId xmlns:p14="http://schemas.microsoft.com/office/powerpoint/2010/main" val="3728242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 UNIQUE PROGRAMS</a:t>
            </a:r>
            <a:endParaRPr lang="en-US" dirty="0"/>
          </a:p>
        </p:txBody>
      </p:sp>
      <p:sp>
        <p:nvSpPr>
          <p:cNvPr id="3" name="Content Placeholder 2"/>
          <p:cNvSpPr>
            <a:spLocks noGrp="1"/>
          </p:cNvSpPr>
          <p:nvPr>
            <p:ph idx="1"/>
          </p:nvPr>
        </p:nvSpPr>
        <p:spPr/>
        <p:txBody>
          <a:bodyPr/>
          <a:lstStyle/>
          <a:p>
            <a:pPr algn="l"/>
            <a:r>
              <a:rPr lang="en-US" dirty="0" smtClean="0"/>
              <a:t>Tolbert Grant—for students attending private career schools</a:t>
            </a:r>
          </a:p>
          <a:p>
            <a:pPr algn="l"/>
            <a:r>
              <a:rPr lang="en-US" dirty="0" smtClean="0"/>
              <a:t>Conroy Scholarship—for dependents of deceased or disabled military persons, victims of 9/11 attack, POW or MIA of the Vietnam Conflict, state or local public safety employee or school official who died or became disabled as a result of the attack</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32</a:t>
            </a:fld>
            <a:endParaRPr lang="en-GB" altLang="en-US" dirty="0"/>
          </a:p>
        </p:txBody>
      </p:sp>
    </p:spTree>
    <p:extLst>
      <p:ext uri="{BB962C8B-B14F-4D97-AF65-F5344CB8AC3E}">
        <p14:creationId xmlns:p14="http://schemas.microsoft.com/office/powerpoint/2010/main" val="1850955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51" y="1769375"/>
            <a:ext cx="8229600" cy="1143000"/>
          </a:xfrm>
        </p:spPr>
        <p:txBody>
          <a:bodyPr/>
          <a:lstStyle/>
          <a:p>
            <a:r>
              <a:rPr lang="en-US" dirty="0" smtClean="0"/>
              <a:t>VETERANS OF AFGHANISTAN AND IRAQ CONFLICTS SCHOLARSHIPS</a:t>
            </a:r>
            <a:endParaRPr lang="en-US" dirty="0"/>
          </a:p>
        </p:txBody>
      </p:sp>
      <p:sp>
        <p:nvSpPr>
          <p:cNvPr id="3" name="Content Placeholder 2"/>
          <p:cNvSpPr>
            <a:spLocks noGrp="1"/>
          </p:cNvSpPr>
          <p:nvPr>
            <p:ph idx="1"/>
          </p:nvPr>
        </p:nvSpPr>
        <p:spPr>
          <a:xfrm>
            <a:off x="495300" y="2891904"/>
            <a:ext cx="8229600" cy="2457412"/>
          </a:xfrm>
        </p:spPr>
        <p:txBody>
          <a:bodyPr/>
          <a:lstStyle/>
          <a:p>
            <a:pPr algn="l"/>
            <a:r>
              <a:rPr lang="en-US" dirty="0" smtClean="0"/>
              <a:t>Armed forces personnel, their spouses and children, may apply</a:t>
            </a:r>
          </a:p>
          <a:p>
            <a:pPr algn="l"/>
            <a:r>
              <a:rPr lang="en-US" dirty="0" smtClean="0"/>
              <a:t>Must be Maryland residents</a:t>
            </a:r>
          </a:p>
          <a:p>
            <a:pPr algn="l"/>
            <a:r>
              <a:rPr lang="en-US" dirty="0" smtClean="0"/>
              <a:t>Award amounts—maximums for 2015-2016</a:t>
            </a:r>
          </a:p>
          <a:p>
            <a:pPr algn="l"/>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33</a:t>
            </a:fld>
            <a:endParaRPr lang="en-GB" altLang="en-US" dirty="0"/>
          </a:p>
        </p:txBody>
      </p:sp>
      <p:graphicFrame>
        <p:nvGraphicFramePr>
          <p:cNvPr id="5" name="Table 4"/>
          <p:cNvGraphicFramePr>
            <a:graphicFrameLocks noGrp="1"/>
          </p:cNvGraphicFramePr>
          <p:nvPr>
            <p:extLst>
              <p:ext uri="{D42A27DB-BD31-4B8C-83A1-F6EECF244321}">
                <p14:modId xmlns:p14="http://schemas.microsoft.com/office/powerpoint/2010/main" val="3109577216"/>
              </p:ext>
            </p:extLst>
          </p:nvPr>
        </p:nvGraphicFramePr>
        <p:xfrm>
          <a:off x="1476375" y="5081905"/>
          <a:ext cx="5715000" cy="1005840"/>
        </p:xfrm>
        <a:graphic>
          <a:graphicData uri="http://schemas.openxmlformats.org/drawingml/2006/table">
            <a:tbl>
              <a:tblPr/>
              <a:tblGrid>
                <a:gridCol w="2152650"/>
                <a:gridCol w="3562350"/>
              </a:tblGrid>
              <a:tr h="0">
                <a:tc>
                  <a:txBody>
                    <a:bodyPr/>
                    <a:lstStyle/>
                    <a:p>
                      <a:r>
                        <a:rPr lang="en-US" sz="1600" dirty="0">
                          <a:solidFill>
                            <a:srgbClr val="000000"/>
                          </a:solidFill>
                          <a:effectLst/>
                          <a:latin typeface="Verdana"/>
                        </a:rPr>
                        <a:t>On Campus:</a:t>
                      </a:r>
                      <a:endParaRPr lang="en-US" sz="1600" dirty="0">
                        <a:effectLst/>
                        <a:latin typeface="Arial"/>
                      </a:endParaRPr>
                    </a:p>
                  </a:txBody>
                  <a:tcPr anchor="ctr">
                    <a:lnL>
                      <a:noFill/>
                    </a:lnL>
                    <a:lnR>
                      <a:noFill/>
                    </a:lnR>
                    <a:lnT>
                      <a:noFill/>
                    </a:lnT>
                    <a:lnB>
                      <a:noFill/>
                    </a:lnB>
                  </a:tcPr>
                </a:tc>
                <a:tc>
                  <a:txBody>
                    <a:bodyPr/>
                    <a:lstStyle/>
                    <a:p>
                      <a:r>
                        <a:rPr lang="en-US" sz="1600" dirty="0">
                          <a:solidFill>
                            <a:srgbClr val="000000"/>
                          </a:solidFill>
                          <a:effectLst/>
                          <a:latin typeface="Verdana"/>
                        </a:rPr>
                        <a:t>up to $</a:t>
                      </a:r>
                      <a:r>
                        <a:rPr lang="en-US" sz="1600" b="0" i="0" dirty="0">
                          <a:solidFill>
                            <a:srgbClr val="000000"/>
                          </a:solidFill>
                          <a:effectLst/>
                          <a:latin typeface="verdana"/>
                        </a:rPr>
                        <a:t>6,669</a:t>
                      </a:r>
                      <a:endParaRPr lang="en-US" sz="1600" dirty="0">
                        <a:effectLst/>
                        <a:latin typeface="Arial"/>
                      </a:endParaRPr>
                    </a:p>
                  </a:txBody>
                  <a:tcPr anchor="ctr">
                    <a:lnL>
                      <a:noFill/>
                    </a:lnL>
                    <a:lnR>
                      <a:noFill/>
                    </a:lnR>
                    <a:lnT>
                      <a:noFill/>
                    </a:lnT>
                    <a:lnB>
                      <a:noFill/>
                    </a:lnB>
                  </a:tcPr>
                </a:tc>
              </a:tr>
              <a:tr h="0">
                <a:tc>
                  <a:txBody>
                    <a:bodyPr/>
                    <a:lstStyle/>
                    <a:p>
                      <a:r>
                        <a:rPr lang="en-US" sz="1600" dirty="0">
                          <a:solidFill>
                            <a:srgbClr val="000000"/>
                          </a:solidFill>
                          <a:effectLst/>
                          <a:latin typeface="Verdana"/>
                        </a:rPr>
                        <a:t>With Parents:</a:t>
                      </a:r>
                      <a:endParaRPr lang="en-US" sz="1600" dirty="0">
                        <a:effectLst/>
                        <a:latin typeface="Arial"/>
                      </a:endParaRPr>
                    </a:p>
                  </a:txBody>
                  <a:tcPr anchor="ctr">
                    <a:lnL>
                      <a:noFill/>
                    </a:lnL>
                    <a:lnR>
                      <a:noFill/>
                    </a:lnR>
                    <a:lnT>
                      <a:noFill/>
                    </a:lnT>
                    <a:lnB>
                      <a:noFill/>
                    </a:lnB>
                  </a:tcPr>
                </a:tc>
                <a:tc>
                  <a:txBody>
                    <a:bodyPr/>
                    <a:lstStyle/>
                    <a:p>
                      <a:r>
                        <a:rPr lang="en-US" sz="1600" dirty="0">
                          <a:solidFill>
                            <a:srgbClr val="000000"/>
                          </a:solidFill>
                          <a:effectLst/>
                          <a:latin typeface="Verdana"/>
                        </a:rPr>
                        <a:t>up to $</a:t>
                      </a:r>
                      <a:r>
                        <a:rPr lang="en-US" sz="1600" b="0" i="0" dirty="0">
                          <a:solidFill>
                            <a:srgbClr val="000000"/>
                          </a:solidFill>
                          <a:effectLst/>
                          <a:latin typeface="verdana"/>
                        </a:rPr>
                        <a:t>4,222</a:t>
                      </a:r>
                      <a:endParaRPr lang="en-US" sz="1600" dirty="0">
                        <a:effectLst/>
                        <a:latin typeface="Arial"/>
                      </a:endParaRPr>
                    </a:p>
                  </a:txBody>
                  <a:tcPr anchor="ctr">
                    <a:lnL>
                      <a:noFill/>
                    </a:lnL>
                    <a:lnR>
                      <a:noFill/>
                    </a:lnR>
                    <a:lnT>
                      <a:noFill/>
                    </a:lnT>
                    <a:lnB>
                      <a:noFill/>
                    </a:lnB>
                  </a:tcPr>
                </a:tc>
              </a:tr>
              <a:tr h="0">
                <a:tc>
                  <a:txBody>
                    <a:bodyPr/>
                    <a:lstStyle/>
                    <a:p>
                      <a:r>
                        <a:rPr lang="en-US" sz="1600" dirty="0">
                          <a:solidFill>
                            <a:srgbClr val="000000"/>
                          </a:solidFill>
                          <a:effectLst/>
                          <a:latin typeface="Verdana"/>
                        </a:rPr>
                        <a:t>Off Campus:</a:t>
                      </a:r>
                      <a:endParaRPr lang="en-US" sz="1600" dirty="0">
                        <a:effectLst/>
                        <a:latin typeface="Arial"/>
                      </a:endParaRPr>
                    </a:p>
                  </a:txBody>
                  <a:tcPr anchor="ctr">
                    <a:lnL>
                      <a:noFill/>
                    </a:lnL>
                    <a:lnR>
                      <a:noFill/>
                    </a:lnR>
                    <a:lnT>
                      <a:noFill/>
                    </a:lnT>
                    <a:lnB>
                      <a:noFill/>
                    </a:lnB>
                  </a:tcPr>
                </a:tc>
                <a:tc>
                  <a:txBody>
                    <a:bodyPr/>
                    <a:lstStyle/>
                    <a:p>
                      <a:r>
                        <a:rPr lang="en-US" sz="1600" dirty="0">
                          <a:solidFill>
                            <a:srgbClr val="000000"/>
                          </a:solidFill>
                          <a:effectLst/>
                          <a:latin typeface="Verdana"/>
                        </a:rPr>
                        <a:t>up to $</a:t>
                      </a:r>
                      <a:r>
                        <a:rPr lang="en-US" sz="1600" b="0" i="0" dirty="0">
                          <a:solidFill>
                            <a:srgbClr val="000000"/>
                          </a:solidFill>
                          <a:effectLst/>
                          <a:latin typeface="verdana"/>
                        </a:rPr>
                        <a:t>4,792</a:t>
                      </a:r>
                      <a:endParaRPr lang="en-US" sz="1600" dirty="0">
                        <a:effectLst/>
                        <a:latin typeface="Arial"/>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456028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 TUITION WAIVERS</a:t>
            </a:r>
            <a:endParaRPr lang="en-US" dirty="0"/>
          </a:p>
        </p:txBody>
      </p:sp>
      <p:sp>
        <p:nvSpPr>
          <p:cNvPr id="3" name="Content Placeholder 2"/>
          <p:cNvSpPr>
            <a:spLocks noGrp="1"/>
          </p:cNvSpPr>
          <p:nvPr>
            <p:ph idx="1"/>
          </p:nvPr>
        </p:nvSpPr>
        <p:spPr/>
        <p:txBody>
          <a:bodyPr/>
          <a:lstStyle/>
          <a:p>
            <a:pPr algn="l"/>
            <a:r>
              <a:rPr lang="en-US" dirty="0" smtClean="0"/>
              <a:t>Foster Care Recipients—full tuition and fee waiver at MD public colleges.  Must be in an out of home placement at the time he or she graduated from HS, or have resided in an out of home placement as of their 13</a:t>
            </a:r>
            <a:r>
              <a:rPr lang="en-US" baseline="30000" dirty="0" smtClean="0"/>
              <a:t>th</a:t>
            </a:r>
            <a:r>
              <a:rPr lang="en-US" dirty="0" smtClean="0"/>
              <a:t> birthday, or be a younger sibling of a child who meets the qualifications.</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34</a:t>
            </a:fld>
            <a:endParaRPr lang="en-GB" altLang="en-US" dirty="0"/>
          </a:p>
        </p:txBody>
      </p:sp>
    </p:spTree>
    <p:extLst>
      <p:ext uri="{BB962C8B-B14F-4D97-AF65-F5344CB8AC3E}">
        <p14:creationId xmlns:p14="http://schemas.microsoft.com/office/powerpoint/2010/main" val="1613534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TUITION WAIVERS</a:t>
            </a:r>
          </a:p>
        </p:txBody>
      </p:sp>
      <p:sp>
        <p:nvSpPr>
          <p:cNvPr id="3" name="Content Placeholder 2"/>
          <p:cNvSpPr>
            <a:spLocks noGrp="1"/>
          </p:cNvSpPr>
          <p:nvPr>
            <p:ph idx="1"/>
          </p:nvPr>
        </p:nvSpPr>
        <p:spPr>
          <a:xfrm>
            <a:off x="409575" y="2606154"/>
            <a:ext cx="8229600" cy="2457412"/>
          </a:xfrm>
        </p:spPr>
        <p:txBody>
          <a:bodyPr/>
          <a:lstStyle/>
          <a:p>
            <a:pPr algn="l"/>
            <a:r>
              <a:rPr lang="en-US" dirty="0" smtClean="0"/>
              <a:t>Tuition Waiver for Unaccompanied Homeless Youth—full tuition and fee waiver at MD public colleges</a:t>
            </a:r>
          </a:p>
          <a:p>
            <a:pPr lvl="1"/>
            <a:r>
              <a:rPr lang="en-US" dirty="0" smtClean="0"/>
              <a:t>Must be declared as an unaccompanied homeless youth who is not in the physical custody of a parent or guardian AND</a:t>
            </a:r>
          </a:p>
          <a:p>
            <a:pPr lvl="1"/>
            <a:r>
              <a:rPr lang="en-US" dirty="0" smtClean="0"/>
              <a:t>Be a homeless child or youth as defined by the McKinney-Vento Homeless Assistance Act</a:t>
            </a:r>
          </a:p>
          <a:p>
            <a:pPr algn="l"/>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35</a:t>
            </a:fld>
            <a:endParaRPr lang="en-GB" altLang="en-US" dirty="0"/>
          </a:p>
        </p:txBody>
      </p:sp>
    </p:spTree>
    <p:extLst>
      <p:ext uri="{BB962C8B-B14F-4D97-AF65-F5344CB8AC3E}">
        <p14:creationId xmlns:p14="http://schemas.microsoft.com/office/powerpoint/2010/main" val="3362416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TUITION WAIVERS</a:t>
            </a:r>
          </a:p>
        </p:txBody>
      </p:sp>
      <p:sp>
        <p:nvSpPr>
          <p:cNvPr id="3" name="Content Placeholder 2"/>
          <p:cNvSpPr>
            <a:spLocks noGrp="1"/>
          </p:cNvSpPr>
          <p:nvPr>
            <p:ph idx="1"/>
          </p:nvPr>
        </p:nvSpPr>
        <p:spPr/>
        <p:txBody>
          <a:bodyPr/>
          <a:lstStyle/>
          <a:p>
            <a:pPr algn="l"/>
            <a:r>
              <a:rPr lang="en-US" dirty="0" smtClean="0"/>
              <a:t>Maryland Army National Guard Tuition Waiver—provides an up front waiver of up to 50% for tuition cost for members of the MD Army National Guard attending MD colleges</a:t>
            </a:r>
          </a:p>
          <a:p>
            <a:pPr algn="l"/>
            <a:r>
              <a:rPr lang="en-US" dirty="0" smtClean="0"/>
              <a:t>Community College Tuition Waiver for Students with Disabilities</a:t>
            </a:r>
          </a:p>
          <a:p>
            <a:pPr lvl="1"/>
            <a:r>
              <a:rPr lang="en-US" dirty="0" smtClean="0"/>
              <a:t>Must be receiving SSI or SSDI</a:t>
            </a:r>
          </a:p>
          <a:p>
            <a:pPr lvl="1"/>
            <a:r>
              <a:rPr lang="en-US" dirty="0" smtClean="0"/>
              <a:t>Must complete the FAFSA</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36</a:t>
            </a:fld>
            <a:endParaRPr lang="en-GB" altLang="en-US" dirty="0"/>
          </a:p>
        </p:txBody>
      </p:sp>
    </p:spTree>
    <p:extLst>
      <p:ext uri="{BB962C8B-B14F-4D97-AF65-F5344CB8AC3E}">
        <p14:creationId xmlns:p14="http://schemas.microsoft.com/office/powerpoint/2010/main" val="1446025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876" y="1569350"/>
            <a:ext cx="8229600" cy="1143000"/>
          </a:xfrm>
        </p:spPr>
        <p:txBody>
          <a:bodyPr/>
          <a:lstStyle/>
          <a:p>
            <a:r>
              <a:rPr lang="en-US" dirty="0" smtClean="0"/>
              <a:t>MARYLAND</a:t>
            </a:r>
            <a:br>
              <a:rPr lang="en-US" dirty="0" smtClean="0"/>
            </a:br>
            <a:r>
              <a:rPr lang="en-US" dirty="0" smtClean="0"/>
              <a:t> OFFICE OF STUDENT ASSISTANCE</a:t>
            </a:r>
            <a:endParaRPr lang="en-US" dirty="0"/>
          </a:p>
        </p:txBody>
      </p:sp>
      <p:sp>
        <p:nvSpPr>
          <p:cNvPr id="3" name="Content Placeholder 2"/>
          <p:cNvSpPr>
            <a:spLocks noGrp="1"/>
          </p:cNvSpPr>
          <p:nvPr>
            <p:ph idx="1"/>
          </p:nvPr>
        </p:nvSpPr>
        <p:spPr/>
        <p:txBody>
          <a:bodyPr/>
          <a:lstStyle/>
          <a:p>
            <a:pPr algn="l"/>
            <a:r>
              <a:rPr lang="en-US" dirty="0">
                <a:hlinkClick r:id="rId3"/>
              </a:rPr>
              <a:t>http://</a:t>
            </a:r>
            <a:r>
              <a:rPr lang="en-US" dirty="0" smtClean="0">
                <a:hlinkClick r:id="rId3"/>
              </a:rPr>
              <a:t>www.mhec.state.md.us/financialAid/descriptions.asp</a:t>
            </a:r>
            <a:endParaRPr lang="en-US" dirty="0" smtClean="0"/>
          </a:p>
          <a:p>
            <a:pPr algn="l"/>
            <a:r>
              <a:rPr lang="en-US" dirty="0" smtClean="0"/>
              <a:t>Complete information on all programs</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37</a:t>
            </a:fld>
            <a:endParaRPr lang="en-GB" altLang="en-US"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4086225"/>
            <a:ext cx="48577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51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AID</a:t>
            </a:r>
            <a:endParaRPr lang="en-US" dirty="0"/>
          </a:p>
        </p:txBody>
      </p:sp>
      <p:sp>
        <p:nvSpPr>
          <p:cNvPr id="3" name="Content Placeholder 2"/>
          <p:cNvSpPr>
            <a:spLocks noGrp="1"/>
          </p:cNvSpPr>
          <p:nvPr>
            <p:ph idx="1"/>
          </p:nvPr>
        </p:nvSpPr>
        <p:spPr/>
        <p:txBody>
          <a:bodyPr/>
          <a:lstStyle/>
          <a:p>
            <a:pPr algn="l"/>
            <a:r>
              <a:rPr lang="en-US" dirty="0" smtClean="0"/>
              <a:t>Churches, organizations, foundations, corporations</a:t>
            </a:r>
          </a:p>
          <a:p>
            <a:pPr algn="l"/>
            <a:r>
              <a:rPr lang="en-US" dirty="0" smtClean="0"/>
              <a:t>Colleges and universities</a:t>
            </a:r>
          </a:p>
          <a:p>
            <a:pPr algn="l"/>
            <a:r>
              <a:rPr lang="en-US" dirty="0" smtClean="0"/>
              <a:t>May be awarded for academic achievement, religious affiliation, ethnic/racial heritage, community activities, volunteerism, artistic talents, athletic ability, etc.</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38</a:t>
            </a:fld>
            <a:endParaRPr lang="en-GB" altLang="en-US" dirty="0"/>
          </a:p>
        </p:txBody>
      </p:sp>
    </p:spTree>
    <p:extLst>
      <p:ext uri="{BB962C8B-B14F-4D97-AF65-F5344CB8AC3E}">
        <p14:creationId xmlns:p14="http://schemas.microsoft.com/office/powerpoint/2010/main" val="4072068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51" y="1997975"/>
            <a:ext cx="8229600" cy="1143000"/>
          </a:xfrm>
        </p:spPr>
        <p:txBody>
          <a:bodyPr/>
          <a:lstStyle/>
          <a:p>
            <a:r>
              <a:rPr lang="en-US" dirty="0" smtClean="0"/>
              <a:t>INTERNET SCHOLARSHIP SEARCHES</a:t>
            </a:r>
            <a:endParaRPr lang="en-US" dirty="0"/>
          </a:p>
        </p:txBody>
      </p:sp>
      <p:sp>
        <p:nvSpPr>
          <p:cNvPr id="3" name="Content Placeholder 2"/>
          <p:cNvSpPr>
            <a:spLocks noGrp="1"/>
          </p:cNvSpPr>
          <p:nvPr>
            <p:ph idx="1"/>
          </p:nvPr>
        </p:nvSpPr>
        <p:spPr>
          <a:xfrm>
            <a:off x="428625" y="3587229"/>
            <a:ext cx="8229600" cy="2457412"/>
          </a:xfrm>
        </p:spPr>
        <p:txBody>
          <a:bodyPr/>
          <a:lstStyle/>
          <a:p>
            <a:pPr marL="342900" lvl="1" indent="-342900">
              <a:buFontTx/>
              <a:buChar char="•"/>
            </a:pPr>
            <a:r>
              <a:rPr lang="en-US" dirty="0">
                <a:hlinkClick r:id="rId3"/>
              </a:rPr>
              <a:t>www.collegeboard.com/paying</a:t>
            </a:r>
            <a:endParaRPr lang="en-US" dirty="0"/>
          </a:p>
          <a:p>
            <a:pPr marL="342900" lvl="1" indent="-342900">
              <a:buFontTx/>
              <a:buChar char="•"/>
            </a:pPr>
            <a:r>
              <a:rPr lang="en-US" dirty="0">
                <a:hlinkClick r:id="rId4"/>
              </a:rPr>
              <a:t>www.fastweb.com</a:t>
            </a:r>
            <a:endParaRPr lang="en-US" dirty="0"/>
          </a:p>
          <a:p>
            <a:pPr marL="342900" lvl="1" indent="-342900">
              <a:buFontTx/>
              <a:buChar char="•"/>
            </a:pPr>
            <a:r>
              <a:rPr lang="en-US" dirty="0">
                <a:hlinkClick r:id="rId5"/>
              </a:rPr>
              <a:t>www.finaid.org</a:t>
            </a:r>
            <a:endParaRPr lang="en-US" dirty="0"/>
          </a:p>
          <a:p>
            <a:pPr marL="342900" lvl="1" indent="-342900">
              <a:buFontTx/>
              <a:buChar char="•"/>
            </a:pPr>
            <a:r>
              <a:rPr lang="en-US" dirty="0">
                <a:hlinkClick r:id="rId6"/>
              </a:rPr>
              <a:t>www.myscholly.com</a:t>
            </a:r>
            <a:endParaRPr lang="en-US" dirty="0"/>
          </a:p>
          <a:p>
            <a:pPr marL="0" indent="0" algn="l">
              <a:buNone/>
            </a:pP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39</a:t>
            </a:fld>
            <a:endParaRPr lang="en-GB" altLang="en-US" dirty="0"/>
          </a:p>
        </p:txBody>
      </p:sp>
    </p:spTree>
    <p:extLst>
      <p:ext uri="{BB962C8B-B14F-4D97-AF65-F5344CB8AC3E}">
        <p14:creationId xmlns:p14="http://schemas.microsoft.com/office/powerpoint/2010/main" val="138872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1446213"/>
            <a:ext cx="8229600" cy="1143000"/>
          </a:xfrm>
        </p:spPr>
        <p:txBody>
          <a:bodyPr/>
          <a:lstStyle/>
          <a:p>
            <a:r>
              <a:rPr lang="en-GB" altLang="en-US" sz="4000" dirty="0" smtClean="0"/>
              <a:t>COMPLETE THE FAFSA</a:t>
            </a:r>
          </a:p>
        </p:txBody>
      </p:sp>
      <p:sp>
        <p:nvSpPr>
          <p:cNvPr id="7171" name="Content Placeholder 2"/>
          <p:cNvSpPr>
            <a:spLocks noGrp="1"/>
          </p:cNvSpPr>
          <p:nvPr>
            <p:ph idx="1"/>
          </p:nvPr>
        </p:nvSpPr>
        <p:spPr>
          <a:xfrm>
            <a:off x="457200" y="2587625"/>
            <a:ext cx="8229600" cy="2457450"/>
          </a:xfrm>
        </p:spPr>
        <p:txBody>
          <a:bodyPr/>
          <a:lstStyle/>
          <a:p>
            <a:pPr algn="l"/>
            <a:r>
              <a:rPr lang="en-GB" altLang="en-US" dirty="0" smtClean="0"/>
              <a:t>A MUST for most types of financial aid</a:t>
            </a:r>
          </a:p>
          <a:p>
            <a:pPr algn="l"/>
            <a:r>
              <a:rPr lang="en-GB" altLang="en-US" smtClean="0"/>
              <a:t>FAFSA </a:t>
            </a:r>
            <a:r>
              <a:rPr lang="en-GB" altLang="en-US" dirty="0" smtClean="0"/>
              <a:t>on the Web available January 1</a:t>
            </a:r>
          </a:p>
          <a:p>
            <a:pPr algn="l"/>
            <a:r>
              <a:rPr lang="en-GB" altLang="en-US" dirty="0" smtClean="0"/>
              <a:t>March 1 is deadline for MD state aid</a:t>
            </a:r>
          </a:p>
          <a:p>
            <a:pPr algn="l"/>
            <a:r>
              <a:rPr lang="en-GB" altLang="en-US" dirty="0" smtClean="0"/>
              <a:t>Many schools have February deadlines</a:t>
            </a:r>
          </a:p>
          <a:p>
            <a:pPr algn="l"/>
            <a:r>
              <a:rPr lang="en-GB" altLang="en-US" dirty="0" smtClean="0">
                <a:hlinkClick r:id="rId3"/>
              </a:rPr>
              <a:t>www.fafsa.gov</a:t>
            </a:r>
            <a:r>
              <a:rPr lang="en-GB" altLang="en-US" dirty="0" smtClean="0"/>
              <a:t> </a:t>
            </a:r>
          </a:p>
        </p:txBody>
      </p:sp>
      <p:sp>
        <p:nvSpPr>
          <p:cNvPr id="2" name="Slide Number Placeholder 1"/>
          <p:cNvSpPr>
            <a:spLocks noGrp="1"/>
          </p:cNvSpPr>
          <p:nvPr>
            <p:ph type="sldNum" sz="quarter" idx="12"/>
          </p:nvPr>
        </p:nvSpPr>
        <p:spPr/>
        <p:txBody>
          <a:bodyPr/>
          <a:lstStyle/>
          <a:p>
            <a:pPr>
              <a:defRPr/>
            </a:pPr>
            <a:fld id="{6C66FB6D-2575-4BBC-99A9-17F787B49983}" type="slidenum">
              <a:rPr lang="en-GB" altLang="en-US" smtClean="0"/>
              <a:pPr>
                <a:defRPr/>
              </a:pPr>
              <a:t>4</a:t>
            </a:fld>
            <a:endParaRPr lang="en-GB"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 TV</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40</a:t>
            </a:fld>
            <a:endParaRPr lang="en-GB" alt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8150" y="2213509"/>
            <a:ext cx="7724774" cy="46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59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41</a:t>
            </a:fld>
            <a:endParaRPr lang="en-GB"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888" y="123825"/>
            <a:ext cx="5102225" cy="660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4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FAFSA HELP IS AVAILABLE</a:t>
            </a:r>
            <a:endParaRPr lang="en-US" dirty="0"/>
          </a:p>
        </p:txBody>
      </p:sp>
      <p:sp>
        <p:nvSpPr>
          <p:cNvPr id="3" name="Content Placeholder 2"/>
          <p:cNvSpPr>
            <a:spLocks noGrp="1"/>
          </p:cNvSpPr>
          <p:nvPr>
            <p:ph idx="1"/>
          </p:nvPr>
        </p:nvSpPr>
        <p:spPr/>
        <p:txBody>
          <a:bodyPr/>
          <a:lstStyle/>
          <a:p>
            <a:pPr algn="l"/>
            <a:r>
              <a:rPr lang="en-US" dirty="0" smtClean="0"/>
              <a:t>1-800-4FEDAID</a:t>
            </a:r>
          </a:p>
          <a:p>
            <a:pPr algn="l"/>
            <a:r>
              <a:rPr lang="en-US" dirty="0" smtClean="0"/>
              <a:t>YOU CAN AFFORD COLLEGE</a:t>
            </a:r>
          </a:p>
          <a:p>
            <a:pPr lvl="1"/>
            <a:r>
              <a:rPr lang="en-US" dirty="0" smtClean="0"/>
              <a:t>FEBRUARY 13, 2016 AT HCC</a:t>
            </a:r>
          </a:p>
          <a:p>
            <a:pPr algn="l"/>
            <a:r>
              <a:rPr lang="en-US" dirty="0" smtClean="0"/>
              <a:t>THE COLLEGE YOU WILL ATTEND</a:t>
            </a:r>
          </a:p>
          <a:p>
            <a:pPr algn="l"/>
            <a:r>
              <a:rPr lang="en-US" dirty="0" smtClean="0"/>
              <a:t>FATV AT HCC</a:t>
            </a:r>
          </a:p>
          <a:p>
            <a:pPr lvl="1"/>
            <a:r>
              <a:rPr lang="en-US" dirty="0"/>
              <a:t>http://harford.financialaidtv.com/#playlist-37016:video-0</a:t>
            </a:r>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5</a:t>
            </a:fld>
            <a:endParaRPr lang="en-GB" altLang="en-US" dirty="0"/>
          </a:p>
        </p:txBody>
      </p:sp>
    </p:spTree>
    <p:extLst>
      <p:ext uri="{BB962C8B-B14F-4D97-AF65-F5344CB8AC3E}">
        <p14:creationId xmlns:p14="http://schemas.microsoft.com/office/powerpoint/2010/main" val="305696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FSA ID</a:t>
            </a:r>
            <a:endParaRPr lang="en-US" dirty="0"/>
          </a:p>
        </p:txBody>
      </p:sp>
      <p:sp>
        <p:nvSpPr>
          <p:cNvPr id="3" name="Content Placeholder 2"/>
          <p:cNvSpPr>
            <a:spLocks noGrp="1"/>
          </p:cNvSpPr>
          <p:nvPr>
            <p:ph idx="1"/>
          </p:nvPr>
        </p:nvSpPr>
        <p:spPr/>
        <p:txBody>
          <a:bodyPr/>
          <a:lstStyle/>
          <a:p>
            <a:pPr algn="l"/>
            <a:r>
              <a:rPr lang="en-US" dirty="0" smtClean="0"/>
              <a:t>THIS IS YOUR LOGIN INFORMATION NEEDED TO ACCESS YOUR FA APPLICATION AND INFORMATION</a:t>
            </a:r>
          </a:p>
          <a:p>
            <a:pPr algn="l"/>
            <a:r>
              <a:rPr lang="en-US" dirty="0" smtClean="0"/>
              <a:t>FATV AT HCC</a:t>
            </a:r>
          </a:p>
          <a:p>
            <a:pPr lvl="1"/>
            <a:r>
              <a:rPr lang="en-US" dirty="0">
                <a:hlinkClick r:id="rId3"/>
              </a:rPr>
              <a:t>http://harford.financialaidtv.com/#</a:t>
            </a:r>
            <a:r>
              <a:rPr lang="en-US" dirty="0" smtClean="0">
                <a:hlinkClick r:id="rId3"/>
              </a:rPr>
              <a:t>playlist-39266:video-0</a:t>
            </a:r>
            <a:endParaRPr lang="en-US" dirty="0" smtClean="0"/>
          </a:p>
          <a:p>
            <a:pPr algn="l"/>
            <a:r>
              <a:rPr lang="en-US" dirty="0" smtClean="0"/>
              <a:t>DIRECTIONS IN YOUR FOLDER</a:t>
            </a:r>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6</a:t>
            </a:fld>
            <a:endParaRPr lang="en-GB" altLang="en-US" dirty="0"/>
          </a:p>
        </p:txBody>
      </p:sp>
    </p:spTree>
    <p:extLst>
      <p:ext uri="{BB962C8B-B14F-4D97-AF65-F5344CB8AC3E}">
        <p14:creationId xmlns:p14="http://schemas.microsoft.com/office/powerpoint/2010/main" val="85957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7</a:t>
            </a:fld>
            <a:endParaRPr lang="en-GB"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960426"/>
            <a:ext cx="8467725" cy="421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314326"/>
            <a:ext cx="63150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21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FAFSA</a:t>
            </a:r>
            <a:endParaRPr lang="en-US" dirty="0"/>
          </a:p>
        </p:txBody>
      </p:sp>
      <p:sp>
        <p:nvSpPr>
          <p:cNvPr id="3" name="Content Placeholder 2"/>
          <p:cNvSpPr>
            <a:spLocks noGrp="1"/>
          </p:cNvSpPr>
          <p:nvPr>
            <p:ph idx="1"/>
          </p:nvPr>
        </p:nvSpPr>
        <p:spPr/>
        <p:txBody>
          <a:bodyPr/>
          <a:lstStyle/>
          <a:p>
            <a:pPr algn="l"/>
            <a:r>
              <a:rPr lang="en-US" dirty="0" smtClean="0">
                <a:hlinkClick r:id="rId3"/>
              </a:rPr>
              <a:t>www.fafsa.gov</a:t>
            </a:r>
            <a:endParaRPr lang="en-US" dirty="0" smtClean="0"/>
          </a:p>
          <a:p>
            <a:pPr algn="l"/>
            <a:r>
              <a:rPr lang="en-US" dirty="0" smtClean="0"/>
              <a:t>If you need to complete the FAFSA before you have completed your 2015 tax return, then estimate your income to the best of your ability, but be sure to meet your college’s deadline</a:t>
            </a:r>
          </a:p>
          <a:p>
            <a:pPr algn="l"/>
            <a:r>
              <a:rPr lang="en-US" dirty="0" smtClean="0"/>
              <a:t>Use the FOTW worksheet to help you available on the FAFSA website</a:t>
            </a:r>
          </a:p>
          <a:p>
            <a:pPr algn="l"/>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8</a:t>
            </a:fld>
            <a:endParaRPr lang="en-GB" altLang="en-US" dirty="0"/>
          </a:p>
        </p:txBody>
      </p:sp>
    </p:spTree>
    <p:extLst>
      <p:ext uri="{BB962C8B-B14F-4D97-AF65-F5344CB8AC3E}">
        <p14:creationId xmlns:p14="http://schemas.microsoft.com/office/powerpoint/2010/main" val="245188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FAFSA</a:t>
            </a:r>
            <a:endParaRPr lang="en-US" dirty="0"/>
          </a:p>
        </p:txBody>
      </p:sp>
      <p:sp>
        <p:nvSpPr>
          <p:cNvPr id="3" name="Content Placeholder 2"/>
          <p:cNvSpPr>
            <a:spLocks noGrp="1"/>
          </p:cNvSpPr>
          <p:nvPr>
            <p:ph idx="1"/>
          </p:nvPr>
        </p:nvSpPr>
        <p:spPr/>
        <p:txBody>
          <a:bodyPr/>
          <a:lstStyle/>
          <a:p>
            <a:pPr algn="l"/>
            <a:r>
              <a:rPr lang="en-US" dirty="0" smtClean="0"/>
              <a:t>The FAFSA formula determines your Expected Family Contribution (EFC)</a:t>
            </a:r>
          </a:p>
          <a:p>
            <a:pPr algn="l"/>
            <a:r>
              <a:rPr lang="en-US" dirty="0" smtClean="0"/>
              <a:t>Looks at parent and student income, assets, family size and number in college</a:t>
            </a:r>
          </a:p>
          <a:p>
            <a:pPr algn="l"/>
            <a:r>
              <a:rPr lang="en-US" dirty="0" smtClean="0"/>
              <a:t>The EFC is the amount of money the Department of Education has calculated that your family can afford to contribute to your education</a:t>
            </a:r>
            <a:endParaRPr lang="en-US" dirty="0"/>
          </a:p>
        </p:txBody>
      </p:sp>
      <p:sp>
        <p:nvSpPr>
          <p:cNvPr id="4" name="Slide Number Placeholder 3"/>
          <p:cNvSpPr>
            <a:spLocks noGrp="1"/>
          </p:cNvSpPr>
          <p:nvPr>
            <p:ph type="sldNum" sz="quarter" idx="12"/>
          </p:nvPr>
        </p:nvSpPr>
        <p:spPr/>
        <p:txBody>
          <a:bodyPr/>
          <a:lstStyle/>
          <a:p>
            <a:pPr>
              <a:defRPr/>
            </a:pPr>
            <a:fld id="{6C66FB6D-2575-4BBC-99A9-17F787B49983}" type="slidenum">
              <a:rPr lang="en-GB" altLang="en-US" smtClean="0"/>
              <a:pPr>
                <a:defRPr/>
              </a:pPr>
              <a:t>9</a:t>
            </a:fld>
            <a:endParaRPr lang="en-GB" altLang="en-US" dirty="0"/>
          </a:p>
        </p:txBody>
      </p:sp>
    </p:spTree>
    <p:extLst>
      <p:ext uri="{BB962C8B-B14F-4D97-AF65-F5344CB8AC3E}">
        <p14:creationId xmlns:p14="http://schemas.microsoft.com/office/powerpoint/2010/main" val="81653785"/>
      </p:ext>
    </p:extLst>
  </p:cSld>
  <p:clrMapOvr>
    <a:masterClrMapping/>
  </p:clrMapOvr>
</p:sld>
</file>

<file path=ppt/theme/theme1.xml><?xml version="1.0" encoding="utf-8"?>
<a:theme xmlns:a="http://schemas.openxmlformats.org/drawingml/2006/main" name="Default Design">
  <a:themeElements>
    <a:clrScheme name="The Missing Piece">
      <a:dk1>
        <a:srgbClr val="000000"/>
      </a:dk1>
      <a:lt1>
        <a:srgbClr val="1E2128"/>
      </a:lt1>
      <a:dk2>
        <a:srgbClr val="1E2128"/>
      </a:dk2>
      <a:lt2>
        <a:srgbClr val="FFFFFF"/>
      </a:lt2>
      <a:accent1>
        <a:srgbClr val="618BB8"/>
      </a:accent1>
      <a:accent2>
        <a:srgbClr val="1F3145"/>
      </a:accent2>
      <a:accent3>
        <a:srgbClr val="FFFFFF"/>
      </a:accent3>
      <a:accent4>
        <a:srgbClr val="79B2D0"/>
      </a:accent4>
      <a:accent5>
        <a:srgbClr val="2B3036"/>
      </a:accent5>
      <a:accent6>
        <a:srgbClr val="325E89"/>
      </a:accent6>
      <a:hlink>
        <a:srgbClr val="FFFFFF"/>
      </a:hlink>
      <a:folHlink>
        <a:srgbClr val="19304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2266</TotalTime>
  <Words>5329</Words>
  <Application>Microsoft Office PowerPoint</Application>
  <PresentationFormat>On-screen Show (4:3)</PresentationFormat>
  <Paragraphs>551</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FUNDING YOUR COLLEGE EDUCATION</vt:lpstr>
      <vt:lpstr>PowerPoint Presentation</vt:lpstr>
      <vt:lpstr>THE COST OF COLLEGE</vt:lpstr>
      <vt:lpstr>COMPLETE THE FAFSA</vt:lpstr>
      <vt:lpstr>FAFSA HELP IS AVAILABLE</vt:lpstr>
      <vt:lpstr>YOUR FSA ID</vt:lpstr>
      <vt:lpstr>PowerPoint Presentation</vt:lpstr>
      <vt:lpstr>COMPLETE THE FAFSA</vt:lpstr>
      <vt:lpstr>THE FAFSA</vt:lpstr>
      <vt:lpstr>PowerPoint Presentation</vt:lpstr>
      <vt:lpstr>PARENT INFORMATION</vt:lpstr>
      <vt:lpstr>IRS DATA RETRIEVAL</vt:lpstr>
      <vt:lpstr>STUDENT (AND SPOUSE) INFORMATION</vt:lpstr>
      <vt:lpstr>PARENT INFORMATION</vt:lpstr>
      <vt:lpstr>COMMON FAFSA ERRORS</vt:lpstr>
      <vt:lpstr>SIGNATURES</vt:lpstr>
      <vt:lpstr>WHAT IF YOU NEED TO CORRECT YOUR FAFSA INFORMATION?</vt:lpstr>
      <vt:lpstr>WHAT’S NEXT?</vt:lpstr>
      <vt:lpstr>YOUR NEED</vt:lpstr>
      <vt:lpstr>Cost of Attendance Comparison</vt:lpstr>
      <vt:lpstr>TYPICAL AID PACKAGES</vt:lpstr>
      <vt:lpstr>FEDERAL AID PROGRAMS</vt:lpstr>
      <vt:lpstr>PowerPoint Presentation</vt:lpstr>
      <vt:lpstr>FEDERAL WORK STUDY</vt:lpstr>
      <vt:lpstr>FEDERAL STUDENT LOANS</vt:lpstr>
      <vt:lpstr>PowerPoint Presentation</vt:lpstr>
      <vt:lpstr>INTEREST RATES (right now)</vt:lpstr>
      <vt:lpstr>FEDERAL STUDENT AID</vt:lpstr>
      <vt:lpstr>MARYLAND STATE AID PROGRAMS</vt:lpstr>
      <vt:lpstr>MARYLAND STATE PROGRAMS</vt:lpstr>
      <vt:lpstr>MARYLAND CAREER/OCCUPATION-BASED GRANTS</vt:lpstr>
      <vt:lpstr>MARYLAND UNIQUE PROGRAMS</vt:lpstr>
      <vt:lpstr>VETERANS OF AFGHANISTAN AND IRAQ CONFLICTS SCHOLARSHIPS</vt:lpstr>
      <vt:lpstr>MARYLAND TUITION WAIVERS</vt:lpstr>
      <vt:lpstr>MARYLAND TUITION WAIVERS</vt:lpstr>
      <vt:lpstr>MARYLAND TUITION WAIVERS</vt:lpstr>
      <vt:lpstr>MARYLAND  OFFICE OF STUDENT ASSISTANCE</vt:lpstr>
      <vt:lpstr>OTHER SOURCES OF AID</vt:lpstr>
      <vt:lpstr>INTERNET SCHOLARSHIP SEARCHES</vt:lpstr>
      <vt:lpstr>FINANCIAL AID TV</vt:lpstr>
      <vt:lpstr>PowerPoint Presentation</vt:lpstr>
    </vt:vector>
  </TitlesOfParts>
  <Company>Clearly Presented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Missing Piece PowerPoint Template</dc:title>
  <dc:creator>Presentation Magazine</dc:creator>
  <cp:lastModifiedBy>test</cp:lastModifiedBy>
  <cp:revision>306</cp:revision>
  <cp:lastPrinted>2015-11-18T14:23:26Z</cp:lastPrinted>
  <dcterms:created xsi:type="dcterms:W3CDTF">2009-11-03T13:35:13Z</dcterms:created>
  <dcterms:modified xsi:type="dcterms:W3CDTF">2015-12-01T20:22:09Z</dcterms:modified>
</cp:coreProperties>
</file>