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8" r:id="rId2"/>
  </p:sldMasterIdLst>
  <p:notesMasterIdLst>
    <p:notesMasterId r:id="rId16"/>
  </p:notesMasterIdLst>
  <p:handoutMasterIdLst>
    <p:handoutMasterId r:id="rId17"/>
  </p:handoutMasterIdLst>
  <p:sldIdLst>
    <p:sldId id="300" r:id="rId3"/>
    <p:sldId id="274" r:id="rId4"/>
    <p:sldId id="277" r:id="rId5"/>
    <p:sldId id="279" r:id="rId6"/>
    <p:sldId id="282" r:id="rId7"/>
    <p:sldId id="284" r:id="rId8"/>
    <p:sldId id="286" r:id="rId9"/>
    <p:sldId id="287" r:id="rId10"/>
    <p:sldId id="299" r:id="rId11"/>
    <p:sldId id="290" r:id="rId12"/>
    <p:sldId id="291" r:id="rId13"/>
    <p:sldId id="292" r:id="rId14"/>
    <p:sldId id="29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1F35C-6683-4C63-927B-CB8AC5065B59}" v="1021" dt="2018-09-21T19:18:32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4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F4E22-E98E-4F6B-977F-447F402EDE8D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C7F4F-41CA-4B09-9309-82952A67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43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AA3D-838A-4524-93AE-BB6F4B6FC72A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45297-9661-4111-AC4D-7C1869DF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Mention that they need us to gain access to them.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A6BC3A-6247-4CFD-9BC0-CE24AF690BA5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2955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Mention the credibility issue in regards to waiving rights to view.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8240C1-D03C-48E6-87C5-73F16E492FFC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4226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Mention how this is covered by their waiver for the letters of rec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7692EF-6AF7-4256-9027-D8DC154FA8A5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7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Say out loud- YOU DO NOT NEED TO USE THE COMMON APP, but you can use it if saves you time or energy. Ask your counselor if you are unsure.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SAME THING WITH THE COALITION APP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072DAE-80E4-4726-8342-74418500CEBF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3594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Explain how the tuition cost is not the total cost of attending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Explain how the financial aid basics work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Plug the financial aid seminar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Stress that we can help them- Money is a barrier to college that CAN almost always be overcome.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A7BC36-7862-4AFF-BD34-1DFCD5A581C2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5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F67348-FAC1-4174-886B-A091387FA2F2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88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Show students the list of what to do, explain that they are about to have a few minutes of supervised work time before we close out the lesson, tell them this is where they get caught up or go further on in the process.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Remind them that this list is in their packets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407145-F979-4F06-BE82-4274ABBE1866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135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122DBBA-1787-4CE6-B7BF-1BA9AA2D12C8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25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08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8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4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1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0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6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122DBBA-1787-4CE6-B7BF-1BA9AA2D12C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6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X8O2F58zdAhXPY98KHQatAdYQjRx6BAgBEAU&amp;url=https://twocents.lifehacker.com/compare-salaries-for-different-college-majors-across-st-1822310066&amp;psig=AOvVaw013L_wtULKYXOP9SvymPjb&amp;ust=153764357776986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reencast.com/t/gxEQkElyo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8C3C2-1E14-44C2-ADF1-7A0BF0CC9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College Application Presentation</a:t>
            </a: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4BE1ED2-B841-43F9-87B0-E3227EBF1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2217" y="873510"/>
            <a:ext cx="4826860" cy="35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age result for college">
            <a:hlinkClick r:id="rId3"/>
            <a:extLst>
              <a:ext uri="{FF2B5EF4-FFF2-40B4-BE49-F238E27FC236}">
                <a16:creationId xmlns:a16="http://schemas.microsoft.com/office/drawing/2014/main" id="{381B56BA-E9D0-4E48-8D77-69566B9976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03048" y="1771645"/>
            <a:ext cx="58959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5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000" y="76200"/>
            <a:ext cx="10312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Times New Roman" panose="02020603050405020304" pitchFamily="18" charset="0"/>
              </a:rPr>
              <a:t>FAFSA &amp; Scholarships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00100"/>
            <a:ext cx="5861957" cy="5664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3200" dirty="0">
                <a:latin typeface="Times New Roman" pitchFamily="18" charset="0"/>
              </a:rPr>
              <a:t>FAFSA: Free Application for Federal Student Aid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- Cost of Attending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- EFC: Estimated Family Contribution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- Federal Pell Grant = Financial Need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400" dirty="0">
                <a:latin typeface="Times New Roman" pitchFamily="18" charset="0"/>
              </a:rPr>
              <a:t>- Colleges use this information for scholarships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-Submit at fafsa.ed.gov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CHECK COLLEGE FINANCIAL AID DEADLINES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			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                          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8" y="76200"/>
            <a:ext cx="1017813" cy="134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61957" y="1230086"/>
            <a:ext cx="5410199" cy="546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</a:rPr>
              <a:t>Where to find scholarships: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</a:rPr>
              <a:t>Naviance: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Times New Roman" pitchFamily="18" charset="0"/>
              </a:rPr>
              <a:t>Under the colleges tab  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Times New Roman" pitchFamily="18" charset="0"/>
              </a:rPr>
              <a:t>Scholarships and Money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Times New Roman" pitchFamily="18" charset="0"/>
              </a:rPr>
              <a:t>Scholarship List</a:t>
            </a:r>
            <a:endParaRPr lang="en-US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</a:rPr>
              <a:t>HCPS.org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</a:rPr>
              <a:t>Colleges you are applying to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</a:rPr>
              <a:t>Parent’s workplace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Times New Roman" pitchFamily="18" charset="0"/>
              </a:rPr>
              <a:t>Local community organizations               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026" name="Picture 2" descr="https://attachment.outlook.office.net/owa/Courtney.McLean@hcps.org/service.svc/s/GetFileAttachment?id=AAMkADg2NDcwNGE0LWM2NTYtNGYzOS05Y2VhLTU3YjE1NDExYjc0OQBGAAAAAACvfCHL%2BLxLTookub5lk%2FtGBwDC4hjeVjBlR6I1GZwRIjWoAAAIFhevAAB189jKxpPqTrpKwqTAX9%2FWAANEfF3rAAABEgAQAPABbON1ttxMhwsbT8rMev8%3D&amp;X-OWA-CANARY=152j7DqnvUKpn_ZrzNC2e6DImd7zH9YYPmbnVYGgXar3O_OC-wJ7ryiPKQH3n5tdkrthBdfFyxQ.&amp;token=eyJhbGciOiJSUzI1NiIsImtpZCI6IjA2MDBGOUY2NzQ2MjA3MzdFNzM0MDRFMjg3QzQ1QTgxOENCN0NFQjgiLCJ4NXQiOiJCZ0Q1OW5SaUJ6Zm5OQVRpaDhSYWdZeTN6cmciLCJ0eXAiOiJKV1QifQ.eyJ2ZXIiOiJFeGNoYW5nZS5DYWxsYmFjay5WMSIsImFwcGN0eHNlbmRlciI6Ik93YURvd25sb2FkQGMxZjZhYzUzLTZiNzctNGRiNS05NDcyLTRmMTA0ZWVhYzk2YSIsImFwcGN0eCI6IntcIm1zZXhjaHByb3RcIjpcIm93YVwiLFwicHJpbWFyeXNpZFwiOlwiUy0xLTUtMjEtNjEyNDYyMzE0LTM2NzgyNzk0ODItMzUxNTg4OTc0OC0xMTk2MzE2XCIsXCJwdWlkXCI6XCIxMTUzNzY1OTMxODk1MjgwMzYyXCIsXCJvaWRcIjpcIjg0ZGY2YTc5LTFhYWMtNGQ0NS1iZDU5LWQ1NDk4ZGUzNDYyOVwiLFwic2NvcGVcIjpcIk93YURvd25sb2FkXCJ9IiwibmJmIjoxNTM3NTU2MTU5LCJleHAiOjE1Mzc1NTY3NTksImlzcyI6IjAwMDAwMDAyLTAwMDAtMGZmMS1jZTAwLTAwMDAwMDAwMDAwMEBjMWY2YWM1My02Yjc3LTRkYjUtOTQ3Mi00ZjEwNGVlYWM5NmEiLCJhdWQiOiIwMDAwMDAwMi0wMDAwLTBmZjEtY2UwMC0wMDAwMDAwMDAwMDAvYXR0YWNobWVudC5vdXRsb29rLm9mZmljZS5uZXRAYzFmNmFjNTMtNmI3Ny00ZGI1LTk0NzItNGYxMDRlZWFjOTZhIn0.paNAC0gzHARpc2JU_oD_A9oVLqAN5GrRWSuNRr8oNfCDcE-8V-LRxVo6P0RDlEKyorG7PD3mh_IhuJmLDH5zRhbPo4Z3LKN2TKdHGwJdUnxrit5asRDb01Nr7VssiHo7bwoWHRwZiXBwGkuPWhhewtsypuMf05NiFjS10IjyjgUDSHs1NOHKgu0Hvpi2YXT3nfy-aJETFm7d7Wg6C6z6uZfzSEiS0j7ZPwcP0Dv1AYinqS39e3wsHG2-ksdvJ3o5WiBnraxgHmh-fKMqhmBFp_Wj1kVE4PHdCvTB4JII_ip9DAn5TQou-0fT66xu7zW5zzpvJqfFeYeXe91V0JXvZg&amp;owa=outlook.office.com&amp;isImagePreview=True">
            <a:extLst>
              <a:ext uri="{FF2B5EF4-FFF2-40B4-BE49-F238E27FC236}">
                <a16:creationId xmlns:a16="http://schemas.microsoft.com/office/drawing/2014/main" id="{D482BDED-6637-4BD8-9630-8C6F698D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36" y="4789649"/>
            <a:ext cx="7843188" cy="20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21A29F-C769-4B7C-A3FD-E7CE35D04E52}"/>
              </a:ext>
            </a:extLst>
          </p:cNvPr>
          <p:cNvSpPr txBox="1"/>
          <p:nvPr/>
        </p:nvSpPr>
        <p:spPr>
          <a:xfrm>
            <a:off x="1733548" y="4789649"/>
            <a:ext cx="455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Financial Aid Nights</a:t>
            </a:r>
          </a:p>
        </p:txBody>
      </p:sp>
    </p:spTree>
    <p:extLst>
      <p:ext uri="{BB962C8B-B14F-4D97-AF65-F5344CB8AC3E}">
        <p14:creationId xmlns:p14="http://schemas.microsoft.com/office/powerpoint/2010/main" val="35236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altLang="en-US" sz="3500">
                <a:solidFill>
                  <a:srgbClr val="FFFFFF"/>
                </a:solidFill>
                <a:latin typeface="Arial" panose="020B0604020202020204" pitchFamily="34" charset="0"/>
              </a:rPr>
              <a:t>Colleges visiting CMW		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55" y="1740724"/>
            <a:ext cx="3779085" cy="447719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500" dirty="0">
                <a:solidFill>
                  <a:srgbClr val="FFFFFF"/>
                </a:solidFill>
              </a:rPr>
              <a:t>Sign up for College visits through </a:t>
            </a:r>
            <a:r>
              <a:rPr lang="en-US" sz="2500" b="1" dirty="0">
                <a:solidFill>
                  <a:srgbClr val="FFFFFF"/>
                </a:solidFill>
              </a:rPr>
              <a:t>Naviance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</a:p>
          <a:p>
            <a:pPr>
              <a:defRPr/>
            </a:pPr>
            <a:r>
              <a:rPr lang="en-US" sz="2500" dirty="0">
                <a:solidFill>
                  <a:srgbClr val="FFFFFF"/>
                </a:solidFill>
              </a:rPr>
              <a:t>You will receive an email notification for colleges on your list  </a:t>
            </a:r>
          </a:p>
          <a:p>
            <a:pPr>
              <a:defRPr/>
            </a:pPr>
            <a:r>
              <a:rPr lang="en-US" sz="2500" dirty="0">
                <a:solidFill>
                  <a:srgbClr val="FFFFFF"/>
                </a:solidFill>
              </a:rPr>
              <a:t>Admission counselors will be available to meet with students during lunch</a:t>
            </a:r>
          </a:p>
          <a:p>
            <a:pPr>
              <a:defRPr/>
            </a:pPr>
            <a:r>
              <a:rPr lang="en-US" sz="2500" dirty="0">
                <a:solidFill>
                  <a:srgbClr val="FFFFFF"/>
                </a:solidFill>
              </a:rPr>
              <a:t>Important to make connection with school of choice</a:t>
            </a:r>
          </a:p>
          <a:p>
            <a:pPr>
              <a:defRPr/>
            </a:pPr>
            <a:r>
              <a:rPr lang="en-US" sz="2500" b="1" dirty="0">
                <a:solidFill>
                  <a:srgbClr val="FFFFFF"/>
                </a:solidFill>
              </a:rPr>
              <a:t>ASVAB Testing:  	</a:t>
            </a:r>
          </a:p>
          <a:p>
            <a:pPr lvl="1">
              <a:defRPr/>
            </a:pPr>
            <a:r>
              <a:rPr lang="en-US" sz="2500" b="1" dirty="0">
                <a:solidFill>
                  <a:srgbClr val="FFFFFF"/>
                </a:solidFill>
              </a:rPr>
              <a:t> </a:t>
            </a:r>
            <a:r>
              <a:rPr lang="en-US" sz="2500" dirty="0">
                <a:solidFill>
                  <a:srgbClr val="FFFFFF"/>
                </a:solidFill>
              </a:rPr>
              <a:t>Sign Up under College Visit Tab</a:t>
            </a:r>
          </a:p>
          <a:p>
            <a:pPr marL="457200" lvl="1" indent="0">
              <a:buNone/>
              <a:defRPr/>
            </a:pPr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45060" name="Picture 2" descr="C:\Program Files\Microsoft Office\Media\CntCD1\ClipArt4\j0240593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71438"/>
            <a:ext cx="5455921" cy="531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1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5DEC22-CE4D-420B-9199-7C401E823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8918" r="604" b="7145"/>
          <a:stretch/>
        </p:blipFill>
        <p:spPr>
          <a:xfrm>
            <a:off x="3350986" y="226786"/>
            <a:ext cx="5202375" cy="3536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E746B1-E59F-4AD3-9DD2-5D78D6E48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8229" b="13021"/>
          <a:stretch/>
        </p:blipFill>
        <p:spPr>
          <a:xfrm>
            <a:off x="3350986" y="3757386"/>
            <a:ext cx="5207000" cy="28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0" y="1283524"/>
            <a:ext cx="4145673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en-US" dirty="0">
                <a:solidFill>
                  <a:srgbClr val="FFFFFF"/>
                </a:solidFill>
              </a:rPr>
              <a:t>Senior to do List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4857083" y="0"/>
            <a:ext cx="7334917" cy="7033845"/>
          </a:xfrm>
        </p:spPr>
        <p:txBody>
          <a:bodyPr vert="horz" lIns="45720" tIns="45720" rIns="45720" bIns="45720" rtlCol="0" anchor="ctr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Apply to Colleges (see college website)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If you are using the Common App, match your account in Naviance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List all of the colleges you are applying to under your Colleges I’m Applying To Tab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400" dirty="0"/>
              <a:t>Indicate your current application status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Applied, Accepted, etc.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Via Common App or directly to the institution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Request Transcripts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Request Letters of Recommendation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Complete Brag Sheet/Resume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Sign up for College Visits and Info. Sessions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Re-take the SAT/ACT if needed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Apply for scholarships</a:t>
            </a:r>
          </a:p>
          <a:p>
            <a:pPr lvl="1">
              <a:defRPr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803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516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128" y="292608"/>
            <a:ext cx="6007027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Building your list of schools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4128" y="1792224"/>
            <a:ext cx="6007027" cy="5065776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What to consider: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Location, finances, sports, etc.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Career goals/Majors – Does this school have internships or programs for my field of interest?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Admissions criteria</a:t>
            </a:r>
          </a:p>
          <a:p>
            <a:pPr lvl="2"/>
            <a:r>
              <a:rPr lang="en-US" sz="3000" dirty="0">
                <a:solidFill>
                  <a:srgbClr val="FFFFFF"/>
                </a:solidFill>
              </a:rPr>
              <a:t>Pay attention to deadlines, GPA, SAT/ACT scores, how many letters of rec. required, type of application, strength of schedule, 1</a:t>
            </a:r>
            <a:r>
              <a:rPr lang="en-US" sz="3000" baseline="30000" dirty="0">
                <a:solidFill>
                  <a:srgbClr val="FFFFFF"/>
                </a:solidFill>
              </a:rPr>
              <a:t>st</a:t>
            </a:r>
            <a:r>
              <a:rPr lang="en-US" sz="3000" dirty="0">
                <a:solidFill>
                  <a:srgbClr val="FFFFFF"/>
                </a:solidFill>
              </a:rPr>
              <a:t> quarter report card, etc.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Naviance is a fantastic resource but always double check with the college’s website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83B188F-E27B-4CBB-ABEC-1907C3032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" b="-2"/>
          <a:stretch/>
        </p:blipFill>
        <p:spPr>
          <a:xfrm rot="5400000">
            <a:off x="6443133" y="1109133"/>
            <a:ext cx="6858000" cy="463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4300" y="0"/>
            <a:ext cx="10515600" cy="727075"/>
          </a:xfrm>
        </p:spPr>
        <p:txBody>
          <a:bodyPr>
            <a:normAutofit/>
          </a:bodyPr>
          <a:lstStyle/>
          <a:p>
            <a:r>
              <a:rPr lang="en-US" dirty="0"/>
              <a:t>Refresher example – Towson University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075"/>
            <a:ext cx="12280900" cy="33110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157"/>
            <a:ext cx="12192000" cy="281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7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0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461" name="Rectangle 7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/>
          </a:bodyPr>
          <a:lstStyle/>
          <a:p>
            <a:r>
              <a:rPr lang="en-US" altLang="en-US" sz="4600" dirty="0">
                <a:solidFill>
                  <a:schemeClr val="bg1"/>
                </a:solidFill>
                <a:latin typeface="Arial" panose="020B0604020202020204" pitchFamily="34" charset="0"/>
              </a:rPr>
              <a:t>Application Deadlines</a:t>
            </a:r>
          </a:p>
        </p:txBody>
      </p:sp>
      <p:sp>
        <p:nvSpPr>
          <p:cNvPr id="19462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802" y="965863"/>
            <a:ext cx="7274252" cy="3610139"/>
          </a:xfrm>
        </p:spPr>
        <p:txBody>
          <a:bodyPr anchor="b">
            <a:no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FFFFFF"/>
                </a:solidFill>
              </a:rPr>
              <a:t>Early Decision: </a:t>
            </a:r>
            <a:r>
              <a:rPr lang="en-US" sz="2500" dirty="0">
                <a:solidFill>
                  <a:srgbClr val="FFFFFF"/>
                </a:solidFill>
              </a:rPr>
              <a:t>Binding, only top choice</a:t>
            </a:r>
          </a:p>
          <a:p>
            <a:pPr>
              <a:defRPr/>
            </a:pPr>
            <a:r>
              <a:rPr lang="en-US" sz="2500" b="1" dirty="0">
                <a:solidFill>
                  <a:srgbClr val="FFFFFF"/>
                </a:solidFill>
              </a:rPr>
              <a:t>Early Action: </a:t>
            </a:r>
            <a:r>
              <a:rPr lang="en-US" sz="2500" dirty="0">
                <a:solidFill>
                  <a:srgbClr val="FFFFFF"/>
                </a:solidFill>
              </a:rPr>
              <a:t>Nonbinding, receive admission decision earlier</a:t>
            </a:r>
          </a:p>
          <a:p>
            <a:pPr>
              <a:defRPr/>
            </a:pPr>
            <a:r>
              <a:rPr lang="en-US" sz="2500" b="1" dirty="0">
                <a:solidFill>
                  <a:srgbClr val="FFFFFF"/>
                </a:solidFill>
              </a:rPr>
              <a:t>Priority: </a:t>
            </a:r>
            <a:r>
              <a:rPr lang="en-US" sz="2500" dirty="0">
                <a:solidFill>
                  <a:srgbClr val="FFFFFF"/>
                </a:solidFill>
              </a:rPr>
              <a:t>receive priority consideration in admission and financial aid awarding process</a:t>
            </a:r>
            <a:endParaRPr lang="en-US" sz="25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500" b="1" dirty="0">
                <a:solidFill>
                  <a:srgbClr val="FFFFFF"/>
                </a:solidFill>
              </a:rPr>
              <a:t>Regular: </a:t>
            </a:r>
            <a:r>
              <a:rPr lang="en-US" sz="2500" dirty="0">
                <a:solidFill>
                  <a:srgbClr val="FFFFFF"/>
                </a:solidFill>
              </a:rPr>
              <a:t>applications must be submitted by this date, not reviewed until after this date </a:t>
            </a:r>
            <a:endParaRPr lang="en-US" sz="25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500" b="1" dirty="0">
                <a:solidFill>
                  <a:srgbClr val="FFFFFF"/>
                </a:solidFill>
              </a:rPr>
              <a:t>Rolling: </a:t>
            </a:r>
            <a:r>
              <a:rPr lang="en-US" sz="2500" dirty="0">
                <a:solidFill>
                  <a:srgbClr val="FFFFFF"/>
                </a:solidFill>
              </a:rPr>
              <a:t>Long application window, colleges review applications as they arrive, decision within a few weeks</a:t>
            </a:r>
            <a:endParaRPr lang="en-US" sz="25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1A9B9E1-AE3D-4F69-9670-71C92ED1B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A4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altLang="en-US" sz="3900">
                <a:solidFill>
                  <a:srgbClr val="FFFFFF"/>
                </a:solidFill>
                <a:latin typeface="Arial" panose="020B0604020202020204" pitchFamily="34" charset="0"/>
              </a:rPr>
              <a:t>What is a Transcript?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234ED8A-BEE3-4F34-B45B-731E1E29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861457"/>
            <a:ext cx="3791711" cy="4356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dirty="0">
                <a:solidFill>
                  <a:srgbClr val="FFFFFF"/>
                </a:solidFill>
              </a:rPr>
              <a:t>A transcript is an official record of your school experience on paper</a:t>
            </a:r>
          </a:p>
          <a:p>
            <a:pPr>
              <a:defRPr/>
            </a:pPr>
            <a:r>
              <a:rPr lang="en-US" sz="2500" b="1" dirty="0">
                <a:solidFill>
                  <a:srgbClr val="FFFFFF"/>
                </a:solidFill>
              </a:rPr>
              <a:t>It includes:</a:t>
            </a:r>
          </a:p>
          <a:p>
            <a:pPr lvl="1">
              <a:defRPr/>
            </a:pPr>
            <a:r>
              <a:rPr lang="en-US" sz="2500" dirty="0">
                <a:solidFill>
                  <a:srgbClr val="FFFFFF"/>
                </a:solidFill>
              </a:rPr>
              <a:t>Your GPA</a:t>
            </a:r>
          </a:p>
          <a:p>
            <a:pPr lvl="1">
              <a:defRPr/>
            </a:pPr>
            <a:r>
              <a:rPr lang="en-US" sz="2500" dirty="0">
                <a:solidFill>
                  <a:srgbClr val="FFFFFF"/>
                </a:solidFill>
              </a:rPr>
              <a:t>Final grades in courses you have taken</a:t>
            </a:r>
          </a:p>
          <a:p>
            <a:pPr lvl="1">
              <a:defRPr/>
            </a:pPr>
            <a:r>
              <a:rPr lang="en-US" sz="2500" dirty="0">
                <a:solidFill>
                  <a:srgbClr val="FFFFFF"/>
                </a:solidFill>
              </a:rPr>
              <a:t>Class rank</a:t>
            </a:r>
          </a:p>
          <a:p>
            <a:pPr lvl="1">
              <a:defRPr/>
            </a:pPr>
            <a:r>
              <a:rPr lang="en-US" sz="2500" dirty="0">
                <a:solidFill>
                  <a:srgbClr val="FFFFFF"/>
                </a:solidFill>
              </a:rPr>
              <a:t>Attendance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7"/>
          <a:stretch/>
        </p:blipFill>
        <p:spPr bwMode="auto">
          <a:xfrm>
            <a:off x="6096000" y="640080"/>
            <a:ext cx="545592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9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4157" y="88900"/>
            <a:ext cx="10343243" cy="1143000"/>
          </a:xfrm>
        </p:spPr>
        <p:txBody>
          <a:bodyPr>
            <a:noAutofit/>
          </a:bodyPr>
          <a:lstStyle/>
          <a:p>
            <a:r>
              <a:rPr lang="en-US" altLang="en-US" sz="5500" dirty="0">
                <a:latin typeface="Arial" panose="020B0604020202020204" pitchFamily="34" charset="0"/>
              </a:rPr>
              <a:t>Transcript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13757"/>
            <a:ext cx="5067300" cy="5555343"/>
          </a:xfrm>
        </p:spPr>
        <p:txBody>
          <a:bodyPr>
            <a:normAutofit/>
          </a:bodyPr>
          <a:lstStyle/>
          <a:p>
            <a:pPr marL="128016" lvl="1" indent="0">
              <a:buClrTx/>
              <a:buNone/>
              <a:defRPr/>
            </a:pPr>
            <a:r>
              <a:rPr lang="en-US" sz="3900" b="1" dirty="0"/>
              <a:t>Before you request a transcript:</a:t>
            </a:r>
          </a:p>
          <a:p>
            <a:pPr lvl="1">
              <a:buClrTx/>
              <a:buFont typeface="Wingdings" panose="05000000000000000000" pitchFamily="2" charset="2"/>
              <a:buChar char="§"/>
              <a:defRPr/>
            </a:pPr>
            <a:r>
              <a:rPr lang="en-US" sz="3900" dirty="0"/>
              <a:t>Student and parent sign transcript release form/Naviance permission</a:t>
            </a:r>
          </a:p>
          <a:p>
            <a:pPr lvl="1">
              <a:buClrTx/>
              <a:buFont typeface="Wingdings" panose="05000000000000000000" pitchFamily="2" charset="2"/>
              <a:buChar char="§"/>
              <a:defRPr/>
            </a:pPr>
            <a:r>
              <a:rPr lang="en-US" sz="3900" dirty="0"/>
              <a:t>Waiving rights to view letters of rec: To waive, or not?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10943" y="1255486"/>
            <a:ext cx="5448300" cy="5513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900" b="1" dirty="0"/>
              <a:t>How should I request a transcript?</a:t>
            </a:r>
          </a:p>
          <a:p>
            <a:pPr>
              <a:defRPr/>
            </a:pPr>
            <a:r>
              <a:rPr lang="en-US" sz="3900" dirty="0"/>
              <a:t>Colleges I’m applying to</a:t>
            </a:r>
          </a:p>
          <a:p>
            <a:pPr>
              <a:defRPr/>
            </a:pPr>
            <a:r>
              <a:rPr lang="en-US" sz="3900" dirty="0"/>
              <a:t>Look for the “Request transcript” button</a:t>
            </a:r>
          </a:p>
          <a:p>
            <a:pPr>
              <a:defRPr/>
            </a:pPr>
            <a:r>
              <a:rPr lang="en-US" sz="3900" dirty="0"/>
              <a:t>Select the schools you want to request transcripts for</a:t>
            </a:r>
          </a:p>
          <a:p>
            <a:pPr>
              <a:defRPr/>
            </a:pPr>
            <a:r>
              <a:rPr lang="en-US" sz="3900" dirty="0"/>
              <a:t>Hit submit!</a:t>
            </a:r>
          </a:p>
        </p:txBody>
      </p:sp>
    </p:spTree>
    <p:extLst>
      <p:ext uri="{BB962C8B-B14F-4D97-AF65-F5344CB8AC3E}">
        <p14:creationId xmlns:p14="http://schemas.microsoft.com/office/powerpoint/2010/main" val="2265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200" b="1">
                <a:latin typeface="Arial" panose="020B0604020202020204" pitchFamily="34" charset="0"/>
              </a:rPr>
              <a:t>Letters of Recommendation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20650" y="1346200"/>
            <a:ext cx="3111500" cy="4165600"/>
          </a:xfrm>
        </p:spPr>
        <p:txBody>
          <a:bodyPr>
            <a:noAutofit/>
          </a:bodyPr>
          <a:lstStyle/>
          <a:p>
            <a:pPr eaLnBrk="1" hangingPunct="1">
              <a:buFontTx/>
              <a:buChar char="o"/>
              <a:defRPr/>
            </a:pPr>
            <a:r>
              <a:rPr lang="en-US" sz="3000" dirty="0"/>
              <a:t>Complete the brag sheet on Naviance</a:t>
            </a:r>
          </a:p>
          <a:p>
            <a:pPr eaLnBrk="1" hangingPunct="1">
              <a:buFontTx/>
              <a:buChar char="o"/>
              <a:defRPr/>
            </a:pPr>
            <a:r>
              <a:rPr lang="en-US" sz="3000" dirty="0"/>
              <a:t>Make sure to speak with teacher before you send a request   </a:t>
            </a:r>
          </a:p>
          <a:p>
            <a:pPr eaLnBrk="1" hangingPunct="1">
              <a:buFontTx/>
              <a:buChar char="o"/>
              <a:defRPr/>
            </a:pPr>
            <a:r>
              <a:rPr lang="en-US" sz="3000" dirty="0"/>
              <a:t>Send the teacher your request</a:t>
            </a:r>
          </a:p>
          <a:p>
            <a:pPr eaLnBrk="1" hangingPunct="1">
              <a:buFontTx/>
              <a:buChar char="o"/>
              <a:defRPr/>
            </a:pPr>
            <a:r>
              <a:rPr lang="en-US" sz="3000" dirty="0"/>
              <a:t>Follow up with a written thank you note/email	</a:t>
            </a:r>
          </a:p>
        </p:txBody>
      </p:sp>
      <p:pic>
        <p:nvPicPr>
          <p:cNvPr id="31748" name="Picture 4" descr="C:\Program Files (x86)\Microsoft Office\Media\CntCD1\Animated\j03364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257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50" y="1551215"/>
            <a:ext cx="9054450" cy="53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Common App Vs. Coalition App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3" r="1" b="1117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b="1" dirty="0">
                <a:solidFill>
                  <a:srgbClr val="FFFFFF"/>
                </a:solidFill>
              </a:rPr>
              <a:t>Common Application</a:t>
            </a:r>
            <a:r>
              <a:rPr lang="en-US" dirty="0">
                <a:solidFill>
                  <a:srgbClr val="FFFFFF"/>
                </a:solidFill>
              </a:rPr>
              <a:t> is an undergraduate college admission </a:t>
            </a:r>
            <a:r>
              <a:rPr lang="en-US" b="1" dirty="0">
                <a:solidFill>
                  <a:srgbClr val="FFFFFF"/>
                </a:solidFill>
              </a:rPr>
              <a:t>application</a:t>
            </a:r>
            <a:r>
              <a:rPr lang="en-US" dirty="0">
                <a:solidFill>
                  <a:srgbClr val="FFFFFF"/>
                </a:solidFill>
              </a:rPr>
              <a:t> that applicants may use to apply to any of 517 universities</a:t>
            </a: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The Common App and Naviance can be connected (view video on home page)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64" y="484632"/>
            <a:ext cx="7453538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095036-57E1-4124-BC61-CC615B3A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96" y="977900"/>
            <a:ext cx="6539558" cy="33277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spc="200"/>
              <a:t>Common App Account Matching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84A444-FEB9-4DCD-8F85-DFCE52A2F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96" y="4621235"/>
            <a:ext cx="6539558" cy="1225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http://www.screencast.com/t/gxEQkElyo1</a:t>
            </a: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58680" y="4476657"/>
            <a:ext cx="537097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84632"/>
            <a:ext cx="3584224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5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57CA36-13AE-4B4A-9E0A-E5DBD709B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Widescreen</PresentationFormat>
  <Paragraphs>104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Tw Cen MT</vt:lpstr>
      <vt:lpstr>Tw Cen MT Condensed</vt:lpstr>
      <vt:lpstr>Wingdings</vt:lpstr>
      <vt:lpstr>Wingdings 3</vt:lpstr>
      <vt:lpstr>Integral</vt:lpstr>
      <vt:lpstr>College Application Presentation</vt:lpstr>
      <vt:lpstr>Building your list of schools</vt:lpstr>
      <vt:lpstr>Refresher example – Towson University</vt:lpstr>
      <vt:lpstr>Application Deadlines</vt:lpstr>
      <vt:lpstr>What is a Transcript?</vt:lpstr>
      <vt:lpstr>Transcript procedures</vt:lpstr>
      <vt:lpstr>Letters of Recommendation</vt:lpstr>
      <vt:lpstr>Common App Vs. Coalition App</vt:lpstr>
      <vt:lpstr>Common App Account Matching</vt:lpstr>
      <vt:lpstr>FAFSA &amp; Scholarships</vt:lpstr>
      <vt:lpstr>Colleges visiting CMW  </vt:lpstr>
      <vt:lpstr>PowerPoint Presentation</vt:lpstr>
      <vt:lpstr>Senior to do List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2018-09-21T18:51:14Z</dcterms:created>
  <dcterms:modified xsi:type="dcterms:W3CDTF">2018-09-25T11:16:29Z</dcterms:modified>
</cp:coreProperties>
</file>